
<file path=[Content_Types].xml><?xml version="1.0" encoding="utf-8"?>
<Types xmlns="http://schemas.openxmlformats.org/package/2006/content-types">
  <Default Extension="emf" ContentType="image/x-emf"/>
  <Default Extension="gif" ContentType="image/gif"/>
  <Default Extension="jfif" ContentType="image/pn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Lst>
  <p:notesMasterIdLst>
    <p:notesMasterId r:id="rId41"/>
  </p:notesMasterIdLst>
  <p:handoutMasterIdLst>
    <p:handoutMasterId r:id="rId42"/>
  </p:handoutMasterIdLst>
  <p:sldIdLst>
    <p:sldId id="274" r:id="rId5"/>
    <p:sldId id="276" r:id="rId6"/>
    <p:sldId id="288" r:id="rId7"/>
    <p:sldId id="656" r:id="rId8"/>
    <p:sldId id="655" r:id="rId9"/>
    <p:sldId id="651" r:id="rId10"/>
    <p:sldId id="570" r:id="rId11"/>
    <p:sldId id="657" r:id="rId12"/>
    <p:sldId id="658" r:id="rId13"/>
    <p:sldId id="660" r:id="rId14"/>
    <p:sldId id="659" r:id="rId15"/>
    <p:sldId id="661" r:id="rId16"/>
    <p:sldId id="662" r:id="rId17"/>
    <p:sldId id="663" r:id="rId18"/>
    <p:sldId id="664" r:id="rId19"/>
    <p:sldId id="687" r:id="rId20"/>
    <p:sldId id="653" r:id="rId21"/>
    <p:sldId id="665" r:id="rId22"/>
    <p:sldId id="681" r:id="rId23"/>
    <p:sldId id="682" r:id="rId24"/>
    <p:sldId id="683" r:id="rId25"/>
    <p:sldId id="684" r:id="rId26"/>
    <p:sldId id="685" r:id="rId27"/>
    <p:sldId id="686" r:id="rId28"/>
    <p:sldId id="666" r:id="rId29"/>
    <p:sldId id="667" r:id="rId30"/>
    <p:sldId id="668" r:id="rId31"/>
    <p:sldId id="672" r:id="rId32"/>
    <p:sldId id="669" r:id="rId33"/>
    <p:sldId id="671" r:id="rId34"/>
    <p:sldId id="670" r:id="rId35"/>
    <p:sldId id="349" r:id="rId36"/>
    <p:sldId id="401" r:id="rId37"/>
    <p:sldId id="306" r:id="rId38"/>
    <p:sldId id="648" r:id="rId39"/>
    <p:sldId id="40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 id="288"/>
          </p14:sldIdLst>
        </p14:section>
        <p14:section name="Intro" id="{BC4A3995-4CED-4320-A673-95328C9C809D}">
          <p14:sldIdLst>
            <p14:sldId id="656"/>
            <p14:sldId id="655"/>
          </p14:sldIdLst>
        </p14:section>
        <p14:section name="Creativity and Innovation" id="{11CFBE9F-CD69-4CCB-B872-1B0CE8382A78}">
          <p14:sldIdLst>
            <p14:sldId id="651"/>
            <p14:sldId id="570"/>
            <p14:sldId id="657"/>
            <p14:sldId id="658"/>
            <p14:sldId id="660"/>
            <p14:sldId id="659"/>
            <p14:sldId id="661"/>
            <p14:sldId id="662"/>
            <p14:sldId id="663"/>
            <p14:sldId id="664"/>
            <p14:sldId id="687"/>
          </p14:sldIdLst>
        </p14:section>
        <p14:section name="Agile SDLC, Cross-functional teams, Roles" id="{6205A0DB-69B3-4A1B-8A4E-86D95B6D9CEE}">
          <p14:sldIdLst>
            <p14:sldId id="653"/>
            <p14:sldId id="665"/>
            <p14:sldId id="681"/>
            <p14:sldId id="682"/>
            <p14:sldId id="683"/>
            <p14:sldId id="684"/>
            <p14:sldId id="685"/>
            <p14:sldId id="686"/>
            <p14:sldId id="666"/>
            <p14:sldId id="667"/>
            <p14:sldId id="668"/>
            <p14:sldId id="672"/>
            <p14:sldId id="669"/>
            <p14:sldId id="671"/>
            <p14:sldId id="670"/>
          </p14:sldIdLst>
        </p14:section>
        <p14:section name="Conclusion" id="{10E03AB1-9AA8-4E86-9A64-D741901E50A2}">
          <p14:sldIdLst>
            <p14:sldId id="349"/>
            <p14:sldId id="401"/>
            <p14:sldId id="306"/>
            <p14:sldId id="648"/>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A40D"/>
    <a:srgbClr val="464646"/>
    <a:srgbClr val="DBBD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2D178-B6EA-F8F2-AECF-C3AF6587649D}" v="6" dt="2021-01-08T13:48:38.099"/>
    <p1510:client id="{ACC232DE-2511-49A3-B33B-FD78A94CD8E3}" v="22" dt="2019-12-04T16:40:36.347"/>
    <p1510:client id="{FE827949-AB3A-AE8D-11CA-B3C2781E67B2}" v="2" dt="2020-10-19T13:34:30.12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707"/>
  </p:normalViewPr>
  <p:slideViewPr>
    <p:cSldViewPr snapToGrid="0">
      <p:cViewPr varScale="1">
        <p:scale>
          <a:sx n="133" d="100"/>
          <a:sy n="133" d="100"/>
        </p:scale>
        <p:origin x="640" y="192"/>
      </p:cViewPr>
      <p:guideLst>
        <p:guide orient="horz" pos="2184"/>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10.03.21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a:t>© SoftUni – </a:t>
            </a:r>
            <a:r>
              <a:rPr lang="en-US" sz="1100" u="sng">
                <a:hlinkClick r:id="rId2"/>
              </a:rPr>
              <a:t>https://softuni.org</a:t>
            </a:r>
            <a:r>
              <a:rPr lang="en-US" sz="110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3/10/21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a:t>© SoftUni – </a:t>
            </a:r>
            <a:r>
              <a:rPr lang="en-US" u="sng">
                <a:hlinkClick r:id="rId2"/>
              </a:rPr>
              <a:t>https://softuni.org</a:t>
            </a:r>
            <a:r>
              <a:rPr lang="en-US"/>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62870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402853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1860974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417190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1950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038930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658938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about.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12.png"/><Relationship Id="rId12" Type="http://schemas.openxmlformats.org/officeDocument/2006/relationships/image" Target="../media/image22.png"/><Relationship Id="rId2" Type="http://schemas.openxmlformats.org/officeDocument/2006/relationships/image" Target="../media/image1.emf"/><Relationship Id="rId16"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4.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10.png"/><Relationship Id="rId14"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a:t>Presentation Title</a:t>
            </a: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https://about.softuni.bg</a:t>
            </a:r>
            <a:r>
              <a:rPr lang="en-US" sz="1600" noProof="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a:t>Software University – High-Quality Education, Profession and Job for Software Developers</a:t>
            </a:r>
          </a:p>
          <a:p>
            <a:pPr lvl="1"/>
            <a:r>
              <a:rPr lang="en-US" noProof="1">
                <a:hlinkClick r:id="rId8"/>
              </a:rPr>
              <a:t>softuni.bg</a:t>
            </a:r>
            <a:endParaRPr lang="en-US" noProof="1"/>
          </a:p>
          <a:p>
            <a:r>
              <a:rPr lang="en-US" sz="3000" noProof="0"/>
              <a:t>Software University Foundation</a:t>
            </a:r>
          </a:p>
          <a:p>
            <a:pPr lvl="1"/>
            <a:r>
              <a:rPr lang="en-US" noProof="1">
                <a:hlinkClick r:id="rId10"/>
              </a:rPr>
              <a:t>softuni.foundation</a:t>
            </a:r>
            <a:endParaRPr lang="en-US" noProof="1"/>
          </a:p>
          <a:p>
            <a:r>
              <a:rPr lang="en-US" sz="3000" noProof="0"/>
              <a:t>Software University @ Facebook</a:t>
            </a:r>
          </a:p>
          <a:p>
            <a:pPr lvl="1"/>
            <a:r>
              <a:rPr lang="en-US" noProof="1">
                <a:hlinkClick r:id="rId4"/>
              </a:rPr>
              <a:t>facebook.com/SoftwareUniversity</a:t>
            </a:r>
            <a:endParaRPr lang="en-US" noProof="1"/>
          </a:p>
          <a:p>
            <a:r>
              <a:rPr lang="en-US" sz="3000" noProof="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a:t>Trainings @ Software University (SoftUni)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3177" y="5788"/>
            <a:ext cx="12195176"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7" y="5788"/>
            <a:ext cx="12195176"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301" y="703244"/>
            <a:ext cx="8406073"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87" y="2222932"/>
            <a:ext cx="3575905"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52" y="314259"/>
            <a:ext cx="2126081"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3/10/21</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0857" y="1702473"/>
            <a:ext cx="1198901"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116" y="3776293"/>
            <a:ext cx="1166400"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000" y="3776293"/>
            <a:ext cx="1166400"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3775663"/>
            <a:ext cx="1166400"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8000" y="3776293"/>
            <a:ext cx="1166400"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9" y="6371331"/>
            <a:ext cx="12195176"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50856" y="1702471"/>
            <a:ext cx="1198901"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9116" y="3776291"/>
            <a:ext cx="1166400"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228000" y="3776291"/>
            <a:ext cx="1166400"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668000" y="3775661"/>
            <a:ext cx="1166400"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548000" y="3776291"/>
            <a:ext cx="1166400"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4567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10369" y="1409638"/>
            <a:ext cx="357216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8182463"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3/10/21</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10D0F638-F770-4732-9027-F69A91A619AE}"/>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033" y="264473"/>
            <a:ext cx="1929016" cy="563121"/>
          </a:xfrm>
          <a:prstGeom prst="rect">
            <a:avLst/>
          </a:prstGeom>
          <a:solidFill>
            <a:schemeClr val="accent1">
              <a:alpha val="1000"/>
            </a:schemeClr>
          </a:solidFill>
        </p:spPr>
      </p:pic>
    </p:spTree>
    <p:extLst>
      <p:ext uri="{BB962C8B-B14F-4D97-AF65-F5344CB8AC3E}">
        <p14:creationId xmlns:p14="http://schemas.microsoft.com/office/powerpoint/2010/main" val="1059276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a:t>Click to Edit Section Title</a:t>
            </a:r>
            <a:endParaRPr lang="en-US" altLang="ko-KR" noProof="0"/>
          </a:p>
        </p:txBody>
      </p:sp>
    </p:spTree>
    <p:extLst>
      <p:ext uri="{BB962C8B-B14F-4D97-AF65-F5344CB8AC3E}">
        <p14:creationId xmlns:p14="http://schemas.microsoft.com/office/powerpoint/2010/main" val="35292164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35453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845625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Table of Contents</a:t>
            </a:r>
          </a:p>
        </p:txBody>
      </p:sp>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a:t>Slide Title</a:t>
            </a:r>
          </a:p>
        </p:txBody>
      </p:sp>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6"/>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a:t>Click to Edit Master Title Style</a:t>
            </a:r>
            <a:endParaRPr/>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89" r:id="rId2"/>
    <p:sldLayoutId id="2147483681" r:id="rId3"/>
    <p:sldLayoutId id="2147483691" r:id="rId4"/>
    <p:sldLayoutId id="2147483680" r:id="rId5"/>
    <p:sldLayoutId id="2147483688" r:id="rId6"/>
    <p:sldLayoutId id="2147483684" r:id="rId7"/>
    <p:sldLayoutId id="2147483677" r:id="rId8"/>
    <p:sldLayoutId id="2147483683" r:id="rId9"/>
    <p:sldLayoutId id="2147483685" r:id="rId10"/>
    <p:sldLayoutId id="2147483686" r:id="rId11"/>
    <p:sldLayoutId id="2147483687" r:id="rId12"/>
    <p:sldLayoutId id="2147483692" r:id="rId13"/>
    <p:sldLayoutId id="2147483693" r:id="rId1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www.sli.do/"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hyperlink" Target="https://motion-software.com/" TargetMode="External"/><Relationship Id="rId18" Type="http://schemas.openxmlformats.org/officeDocument/2006/relationships/image" Target="../media/image52.png"/><Relationship Id="rId26" Type="http://schemas.openxmlformats.org/officeDocument/2006/relationships/image" Target="../media/image56.jfif"/><Relationship Id="rId3" Type="http://schemas.openxmlformats.org/officeDocument/2006/relationships/hyperlink" Target="http://www.infragistics.com/" TargetMode="External"/><Relationship Id="rId21" Type="http://schemas.openxmlformats.org/officeDocument/2006/relationships/hyperlink" Target="https://www.tek-experts.com/" TargetMode="External"/><Relationship Id="rId7" Type="http://schemas.openxmlformats.org/officeDocument/2006/relationships/hyperlink" Target="https://www.sbtech.com/" TargetMode="External"/><Relationship Id="rId12" Type="http://schemas.openxmlformats.org/officeDocument/2006/relationships/image" Target="../media/image49.png"/><Relationship Id="rId17" Type="http://schemas.openxmlformats.org/officeDocument/2006/relationships/hyperlink" Target="https://www.xs-software.com/" TargetMode="External"/><Relationship Id="rId25" Type="http://schemas.openxmlformats.org/officeDocument/2006/relationships/hyperlink" Target="https://www.softwaregroup.com/" TargetMode="External"/><Relationship Id="rId2" Type="http://schemas.openxmlformats.org/officeDocument/2006/relationships/notesSlide" Target="../notesSlides/notesSlide5.xml"/><Relationship Id="rId16" Type="http://schemas.openxmlformats.org/officeDocument/2006/relationships/image" Target="../media/image51.png"/><Relationship Id="rId20"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46.jfif"/><Relationship Id="rId11" Type="http://schemas.openxmlformats.org/officeDocument/2006/relationships/hyperlink" Target="http://smartit.bg/" TargetMode="External"/><Relationship Id="rId24" Type="http://schemas.openxmlformats.org/officeDocument/2006/relationships/image" Target="../media/image55.png"/><Relationship Id="rId5" Type="http://schemas.openxmlformats.org/officeDocument/2006/relationships/hyperlink" Target="https://www.indeavr.com/en" TargetMode="External"/><Relationship Id="rId15" Type="http://schemas.openxmlformats.org/officeDocument/2006/relationships/hyperlink" Target="https://coca-colahellenic.com/" TargetMode="External"/><Relationship Id="rId23" Type="http://schemas.openxmlformats.org/officeDocument/2006/relationships/hyperlink" Target="https://www.telenor.bg/" TargetMode="External"/><Relationship Id="rId10" Type="http://schemas.openxmlformats.org/officeDocument/2006/relationships/image" Target="../media/image48.png"/><Relationship Id="rId19" Type="http://schemas.openxmlformats.org/officeDocument/2006/relationships/hyperlink" Target="https://www.zuehlke.com/" TargetMode="External"/><Relationship Id="rId4" Type="http://schemas.openxmlformats.org/officeDocument/2006/relationships/image" Target="../media/image45.png"/><Relationship Id="rId9" Type="http://schemas.openxmlformats.org/officeDocument/2006/relationships/hyperlink" Target="http://www.postbank.bg/" TargetMode="External"/><Relationship Id="rId14" Type="http://schemas.openxmlformats.org/officeDocument/2006/relationships/image" Target="../media/image50.jpeg"/><Relationship Id="rId22" Type="http://schemas.openxmlformats.org/officeDocument/2006/relationships/image" Target="../media/image54.png"/><Relationship Id="rId27"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hyperlink" Target="https://www.lukanet.com/" TargetMode="External"/><Relationship Id="rId3" Type="http://schemas.openxmlformats.org/officeDocument/2006/relationships/image" Target="../media/image58.jpeg"/><Relationship Id="rId7"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www.world-of-myths.com/" TargetMode="External"/><Relationship Id="rId5" Type="http://schemas.openxmlformats.org/officeDocument/2006/relationships/image" Target="../media/image59.png"/><Relationship Id="rId4" Type="http://schemas.openxmlformats.org/officeDocument/2006/relationships/hyperlink" Target="https://www.onebitsoftware.net/" TargetMode="External"/><Relationship Id="rId9" Type="http://schemas.openxmlformats.org/officeDocument/2006/relationships/image" Target="../media/image61.gif"/></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oftuni.bg/" TargetMode="External"/><Relationship Id="rId7" Type="http://schemas.openxmlformats.org/officeDocument/2006/relationships/image" Target="../media/image62.png"/><Relationship Id="rId12"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forum.softuni.bg/" TargetMode="External"/><Relationship Id="rId11" Type="http://schemas.openxmlformats.org/officeDocument/2006/relationships/image" Target="../media/image6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04DC04-DA2A-41C0-8578-4B8D2F08EA7D}"/>
              </a:ext>
            </a:extLst>
          </p:cNvPr>
          <p:cNvSpPr>
            <a:spLocks noGrp="1"/>
          </p:cNvSpPr>
          <p:nvPr>
            <p:ph type="subTitle" idx="1"/>
          </p:nvPr>
        </p:nvSpPr>
        <p:spPr/>
        <p:txBody>
          <a:bodyPr/>
          <a:lstStyle/>
          <a:p>
            <a:r>
              <a:rPr lang="en-US" dirty="0">
                <a:solidFill>
                  <a:srgbClr val="234465"/>
                </a:solidFill>
              </a:rPr>
              <a:t>SDLC - Cross-functional Teams – Roles and Responsibilities</a:t>
            </a:r>
          </a:p>
        </p:txBody>
      </p:sp>
      <p:sp>
        <p:nvSpPr>
          <p:cNvPr id="2" name="Title 1">
            <a:extLst>
              <a:ext uri="{FF2B5EF4-FFF2-40B4-BE49-F238E27FC236}">
                <a16:creationId xmlns:a16="http://schemas.microsoft.com/office/drawing/2014/main" id="{37F91798-9AD5-4209-8887-958029548481}"/>
              </a:ext>
            </a:extLst>
          </p:cNvPr>
          <p:cNvSpPr>
            <a:spLocks noGrp="1"/>
          </p:cNvSpPr>
          <p:nvPr>
            <p:ph type="title"/>
          </p:nvPr>
        </p:nvSpPr>
        <p:spPr/>
        <p:txBody>
          <a:bodyPr/>
          <a:lstStyle/>
          <a:p>
            <a:r>
              <a:rPr lang="en-US" dirty="0"/>
              <a:t>Agile Software Development</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sp>
        <p:nvSpPr>
          <p:cNvPr id="9" name="Text Placeholder 8">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10" name="Text Placeholder 9">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pic>
        <p:nvPicPr>
          <p:cNvPr id="4" name="Picture 3">
            <a:extLst>
              <a:ext uri="{FF2B5EF4-FFF2-40B4-BE49-F238E27FC236}">
                <a16:creationId xmlns:a16="http://schemas.microsoft.com/office/drawing/2014/main" id="{BE2E40C6-94AF-5744-8187-F618563C947D}"/>
              </a:ext>
            </a:extLst>
          </p:cNvPr>
          <p:cNvPicPr>
            <a:picLocks noChangeAspect="1"/>
          </p:cNvPicPr>
          <p:nvPr/>
        </p:nvPicPr>
        <p:blipFill>
          <a:blip r:embed="rId4"/>
          <a:stretch>
            <a:fillRect/>
          </a:stretch>
        </p:blipFill>
        <p:spPr>
          <a:xfrm>
            <a:off x="4206662" y="2156479"/>
            <a:ext cx="2985691" cy="2834219"/>
          </a:xfrm>
          <a:prstGeom prst="rect">
            <a:avLst/>
          </a:prstGeom>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normAutofit/>
          </a:bodyPr>
          <a:lstStyle/>
          <a:p>
            <a:r>
              <a:rPr lang="en-US" dirty="0"/>
              <a:t>SDLC - </a:t>
            </a:r>
            <a:r>
              <a:rPr lang="en-US" sz="4000" dirty="0"/>
              <a:t>Planning &amp; Requirements</a:t>
            </a:r>
            <a:r>
              <a:rPr lang="en-US" dirty="0"/>
              <a:t> </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10</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0" y="1436990"/>
            <a:ext cx="6375133" cy="3416320"/>
          </a:xfrm>
          <a:prstGeom prst="rect">
            <a:avLst/>
          </a:prstGeom>
        </p:spPr>
        <p:txBody>
          <a:bodyPr wrap="square">
            <a:spAutoFit/>
          </a:bodyPr>
          <a:lstStyle/>
          <a:p>
            <a:pPr marL="171450" indent="-171450">
              <a:buFont typeface="Arial" panose="020B0604020202020204" pitchFamily="34" charset="0"/>
              <a:buChar char="•"/>
            </a:pPr>
            <a:r>
              <a:rPr lang="en-US" sz="2400" dirty="0"/>
              <a:t>Gathering business requirements </a:t>
            </a:r>
          </a:p>
          <a:p>
            <a:pPr marL="171450" indent="-171450">
              <a:buFont typeface="Arial" panose="020B0604020202020204" pitchFamily="34" charset="0"/>
              <a:buChar char="•"/>
            </a:pPr>
            <a:r>
              <a:rPr lang="en-US" sz="2400" dirty="0"/>
              <a:t>Main focus of the project managers and stakeholders</a:t>
            </a:r>
          </a:p>
          <a:p>
            <a:pPr marL="171450" indent="-171450">
              <a:buFont typeface="Arial" panose="020B0604020202020204" pitchFamily="34" charset="0"/>
              <a:buChar char="•"/>
            </a:pPr>
            <a:r>
              <a:rPr lang="en-US" sz="2400" dirty="0"/>
              <a:t>Meetings with managers, stakeholders and users </a:t>
            </a:r>
          </a:p>
          <a:p>
            <a:pPr marL="171450" indent="-171450">
              <a:buFont typeface="Arial" panose="020B0604020202020204" pitchFamily="34" charset="0"/>
              <a:buChar char="•"/>
            </a:pPr>
            <a:r>
              <a:rPr lang="en-US" sz="2400" dirty="0"/>
              <a:t>General questions:</a:t>
            </a:r>
          </a:p>
          <a:p>
            <a:pPr marL="628650" lvl="1" indent="-171450">
              <a:buFont typeface="Arial" panose="020B0604020202020204" pitchFamily="34" charset="0"/>
              <a:buChar char="•"/>
            </a:pPr>
            <a:r>
              <a:rPr lang="en-US" sz="2400" dirty="0"/>
              <a:t>Who is going to use the software? How will they use the system? </a:t>
            </a:r>
          </a:p>
          <a:p>
            <a:pPr marL="628650" lvl="1" indent="-171450">
              <a:buFont typeface="Arial" panose="020B0604020202020204" pitchFamily="34" charset="0"/>
              <a:buChar char="•"/>
            </a:pPr>
            <a:r>
              <a:rPr lang="en-US" sz="2400" dirty="0"/>
              <a:t>What data should be input into the system? </a:t>
            </a:r>
          </a:p>
          <a:p>
            <a:pPr marL="628650" lvl="1" indent="-171450">
              <a:buFont typeface="Arial" panose="020B0604020202020204" pitchFamily="34" charset="0"/>
              <a:buChar char="•"/>
            </a:pPr>
            <a:r>
              <a:rPr lang="en-US" sz="2400" dirty="0"/>
              <a:t>What data should be output by the system? </a:t>
            </a:r>
          </a:p>
        </p:txBody>
      </p:sp>
      <p:pic>
        <p:nvPicPr>
          <p:cNvPr id="7" name="Picture 6">
            <a:extLst>
              <a:ext uri="{FF2B5EF4-FFF2-40B4-BE49-F238E27FC236}">
                <a16:creationId xmlns:a16="http://schemas.microsoft.com/office/drawing/2014/main" id="{269C53AD-3057-384F-BB8C-4EF2E90F055C}"/>
              </a:ext>
            </a:extLst>
          </p:cNvPr>
          <p:cNvPicPr>
            <a:picLocks noChangeAspect="1"/>
          </p:cNvPicPr>
          <p:nvPr/>
        </p:nvPicPr>
        <p:blipFill>
          <a:blip r:embed="rId2"/>
          <a:stretch>
            <a:fillRect/>
          </a:stretch>
        </p:blipFill>
        <p:spPr>
          <a:xfrm>
            <a:off x="6877840" y="1627878"/>
            <a:ext cx="4807230" cy="4769318"/>
          </a:xfrm>
          <a:prstGeom prst="rect">
            <a:avLst/>
          </a:prstGeom>
        </p:spPr>
      </p:pic>
      <p:sp>
        <p:nvSpPr>
          <p:cNvPr id="8" name="Oval 7">
            <a:extLst>
              <a:ext uri="{FF2B5EF4-FFF2-40B4-BE49-F238E27FC236}">
                <a16:creationId xmlns:a16="http://schemas.microsoft.com/office/drawing/2014/main" id="{2E9ABF94-60A1-B24A-81D8-2F998FE8933D}"/>
              </a:ext>
            </a:extLst>
          </p:cNvPr>
          <p:cNvSpPr/>
          <p:nvPr/>
        </p:nvSpPr>
        <p:spPr bwMode="auto">
          <a:xfrm>
            <a:off x="9511364" y="5230122"/>
            <a:ext cx="789271" cy="789271"/>
          </a:xfrm>
          <a:prstGeom prst="ellipse">
            <a:avLst/>
          </a:prstGeom>
          <a:solidFill>
            <a:schemeClr val="bg2">
              <a:alpha val="41000"/>
            </a:schemeClr>
          </a:solid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6168649"/>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normAutofit/>
          </a:bodyPr>
          <a:lstStyle/>
          <a:p>
            <a:r>
              <a:rPr lang="en-US" dirty="0"/>
              <a:t>SDLC - </a:t>
            </a:r>
            <a:r>
              <a:rPr lang="en-US" sz="4000" dirty="0"/>
              <a:t>Analysis</a:t>
            </a:r>
            <a:endParaRPr lang="en-US" dirty="0"/>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11</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0" y="1436990"/>
            <a:ext cx="6375133" cy="4154984"/>
          </a:xfrm>
          <a:prstGeom prst="rect">
            <a:avLst/>
          </a:prstGeom>
        </p:spPr>
        <p:txBody>
          <a:bodyPr wrap="square">
            <a:spAutoFit/>
          </a:bodyPr>
          <a:lstStyle/>
          <a:p>
            <a:pPr marL="171450" indent="-171450">
              <a:buFont typeface="Arial" panose="020B0604020202020204" pitchFamily="34" charset="0"/>
              <a:buChar char="•"/>
            </a:pPr>
            <a:r>
              <a:rPr lang="en-US" sz="2400" dirty="0"/>
              <a:t>Requirements analysis for validity and the possibility of incorporating the requirements in the system</a:t>
            </a:r>
          </a:p>
          <a:p>
            <a:pPr marL="171450" indent="-171450">
              <a:buFont typeface="Arial" panose="020B0604020202020204" pitchFamily="34" charset="0"/>
              <a:buChar char="•"/>
            </a:pPr>
            <a:r>
              <a:rPr lang="en-US" sz="2400" dirty="0"/>
              <a:t>Project timeline and scope</a:t>
            </a:r>
          </a:p>
          <a:p>
            <a:pPr marL="171450" indent="-171450">
              <a:buFont typeface="Arial" panose="020B0604020202020204" pitchFamily="34" charset="0"/>
              <a:buChar char="•"/>
            </a:pPr>
            <a:r>
              <a:rPr lang="en-US" sz="2400" dirty="0"/>
              <a:t>Functional and non-functional requirements of the project</a:t>
            </a:r>
          </a:p>
          <a:p>
            <a:pPr marL="171450" indent="-171450">
              <a:buFont typeface="Arial" panose="020B0604020202020204" pitchFamily="34" charset="0"/>
              <a:buChar char="•"/>
            </a:pPr>
            <a:r>
              <a:rPr lang="en-US" sz="2400" dirty="0"/>
              <a:t>Software requirement specification (SRS)</a:t>
            </a:r>
          </a:p>
          <a:p>
            <a:pPr marL="628650" lvl="1" indent="-171450">
              <a:buFont typeface="Arial" panose="020B0604020202020204" pitchFamily="34" charset="0"/>
              <a:buChar char="•"/>
            </a:pPr>
            <a:r>
              <a:rPr lang="en-US" sz="2400" dirty="0"/>
              <a:t>determines the overall cost</a:t>
            </a:r>
          </a:p>
          <a:p>
            <a:pPr marL="628650" lvl="1" indent="-171450">
              <a:buFont typeface="Arial" panose="020B0604020202020204" pitchFamily="34" charset="0"/>
              <a:buChar char="•"/>
            </a:pPr>
            <a:r>
              <a:rPr lang="en-US" sz="2400" dirty="0"/>
              <a:t>defines the functionalities which will be designed and developed during the project lifecycle.</a:t>
            </a:r>
          </a:p>
        </p:txBody>
      </p:sp>
      <p:pic>
        <p:nvPicPr>
          <p:cNvPr id="7" name="Picture 6">
            <a:extLst>
              <a:ext uri="{FF2B5EF4-FFF2-40B4-BE49-F238E27FC236}">
                <a16:creationId xmlns:a16="http://schemas.microsoft.com/office/drawing/2014/main" id="{269C53AD-3057-384F-BB8C-4EF2E90F055C}"/>
              </a:ext>
            </a:extLst>
          </p:cNvPr>
          <p:cNvPicPr>
            <a:picLocks noChangeAspect="1"/>
          </p:cNvPicPr>
          <p:nvPr/>
        </p:nvPicPr>
        <p:blipFill>
          <a:blip r:embed="rId2"/>
          <a:stretch>
            <a:fillRect/>
          </a:stretch>
        </p:blipFill>
        <p:spPr>
          <a:xfrm>
            <a:off x="6877840" y="1627878"/>
            <a:ext cx="4807230" cy="4769318"/>
          </a:xfrm>
          <a:prstGeom prst="rect">
            <a:avLst/>
          </a:prstGeom>
        </p:spPr>
      </p:pic>
      <p:sp>
        <p:nvSpPr>
          <p:cNvPr id="8" name="Oval 7">
            <a:extLst>
              <a:ext uri="{FF2B5EF4-FFF2-40B4-BE49-F238E27FC236}">
                <a16:creationId xmlns:a16="http://schemas.microsoft.com/office/drawing/2014/main" id="{46A6B69B-093A-0E43-9BE5-D51A44C4DAD2}"/>
              </a:ext>
            </a:extLst>
          </p:cNvPr>
          <p:cNvSpPr/>
          <p:nvPr/>
        </p:nvSpPr>
        <p:spPr bwMode="auto">
          <a:xfrm>
            <a:off x="7873702" y="4978503"/>
            <a:ext cx="789271" cy="789271"/>
          </a:xfrm>
          <a:prstGeom prst="ellipse">
            <a:avLst/>
          </a:prstGeom>
          <a:solidFill>
            <a:schemeClr val="bg2">
              <a:alpha val="51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391580"/>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normAutofit/>
          </a:bodyPr>
          <a:lstStyle/>
          <a:p>
            <a:r>
              <a:rPr lang="en-US" dirty="0"/>
              <a:t>SDLC - </a:t>
            </a:r>
            <a:r>
              <a:rPr lang="en-US" sz="4000" dirty="0"/>
              <a:t>Design</a:t>
            </a:r>
            <a:endParaRPr lang="en-US" dirty="0"/>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12</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0" y="1436990"/>
            <a:ext cx="6500262" cy="3046988"/>
          </a:xfrm>
          <a:prstGeom prst="rect">
            <a:avLst/>
          </a:prstGeom>
        </p:spPr>
        <p:txBody>
          <a:bodyPr wrap="square">
            <a:spAutoFit/>
          </a:bodyPr>
          <a:lstStyle/>
          <a:p>
            <a:pPr marL="171450" indent="-171450">
              <a:buFont typeface="Arial" panose="020B0604020202020204" pitchFamily="34" charset="0"/>
              <a:buChar char="•"/>
            </a:pPr>
            <a:r>
              <a:rPr lang="en-US" sz="2400" dirty="0"/>
              <a:t>System and software design is prepared from the requirement specifications</a:t>
            </a:r>
          </a:p>
          <a:p>
            <a:pPr marL="171450" indent="-171450">
              <a:buFont typeface="Arial" panose="020B0604020202020204" pitchFamily="34" charset="0"/>
              <a:buChar char="•"/>
            </a:pPr>
            <a:r>
              <a:rPr lang="en-US" sz="2400" dirty="0"/>
              <a:t>System Design</a:t>
            </a:r>
          </a:p>
          <a:p>
            <a:pPr marL="628650" lvl="1" indent="-171450">
              <a:buFont typeface="Arial" panose="020B0604020202020204" pitchFamily="34" charset="0"/>
              <a:buChar char="•"/>
            </a:pPr>
            <a:r>
              <a:rPr lang="en-US" sz="2400" dirty="0"/>
              <a:t>Specifying hardware and system requirement</a:t>
            </a:r>
          </a:p>
          <a:p>
            <a:pPr marL="628650" lvl="1" indent="-171450">
              <a:buFont typeface="Arial" panose="020B0604020202020204" pitchFamily="34" charset="0"/>
              <a:buChar char="•"/>
            </a:pPr>
            <a:r>
              <a:rPr lang="en-US" sz="2400" dirty="0"/>
              <a:t>Defining overall system architecture</a:t>
            </a:r>
          </a:p>
          <a:p>
            <a:pPr marL="628650" lvl="1" indent="-171450">
              <a:buFont typeface="Arial" panose="020B0604020202020204" pitchFamily="34" charset="0"/>
              <a:buChar char="•"/>
            </a:pPr>
            <a:r>
              <a:rPr lang="en-US" sz="2400" dirty="0"/>
              <a:t>System design specifications serve as input for the next phase of the model</a:t>
            </a:r>
          </a:p>
          <a:p>
            <a:pPr marL="171450" indent="-171450">
              <a:buFont typeface="Arial" panose="020B0604020202020204" pitchFamily="34" charset="0"/>
              <a:buChar char="•"/>
            </a:pPr>
            <a:r>
              <a:rPr lang="en-US" sz="2400" dirty="0"/>
              <a:t>Forming the Test Strategy</a:t>
            </a:r>
          </a:p>
        </p:txBody>
      </p:sp>
      <p:pic>
        <p:nvPicPr>
          <p:cNvPr id="7" name="Picture 6">
            <a:extLst>
              <a:ext uri="{FF2B5EF4-FFF2-40B4-BE49-F238E27FC236}">
                <a16:creationId xmlns:a16="http://schemas.microsoft.com/office/drawing/2014/main" id="{269C53AD-3057-384F-BB8C-4EF2E90F055C}"/>
              </a:ext>
            </a:extLst>
          </p:cNvPr>
          <p:cNvPicPr>
            <a:picLocks noChangeAspect="1"/>
          </p:cNvPicPr>
          <p:nvPr/>
        </p:nvPicPr>
        <p:blipFill>
          <a:blip r:embed="rId2"/>
          <a:stretch>
            <a:fillRect/>
          </a:stretch>
        </p:blipFill>
        <p:spPr>
          <a:xfrm>
            <a:off x="6877840" y="1627878"/>
            <a:ext cx="4807230" cy="4769318"/>
          </a:xfrm>
          <a:prstGeom prst="rect">
            <a:avLst/>
          </a:prstGeom>
        </p:spPr>
      </p:pic>
      <p:sp>
        <p:nvSpPr>
          <p:cNvPr id="2" name="Oval 1">
            <a:extLst>
              <a:ext uri="{FF2B5EF4-FFF2-40B4-BE49-F238E27FC236}">
                <a16:creationId xmlns:a16="http://schemas.microsoft.com/office/drawing/2014/main" id="{69056E3A-40BC-8446-8A78-7BA614D80F36}"/>
              </a:ext>
            </a:extLst>
          </p:cNvPr>
          <p:cNvSpPr/>
          <p:nvPr/>
        </p:nvSpPr>
        <p:spPr bwMode="auto">
          <a:xfrm>
            <a:off x="7230236" y="3341615"/>
            <a:ext cx="789271" cy="789271"/>
          </a:xfrm>
          <a:prstGeom prst="ellipse">
            <a:avLst/>
          </a:prstGeom>
          <a:solidFill>
            <a:schemeClr val="bg2">
              <a:alpha val="51000"/>
            </a:schemeClr>
          </a:solid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92708793"/>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normAutofit/>
          </a:bodyPr>
          <a:lstStyle/>
          <a:p>
            <a:r>
              <a:rPr lang="en-US" dirty="0"/>
              <a:t>SDLC - </a:t>
            </a:r>
            <a:r>
              <a:rPr lang="en-US" sz="4000" dirty="0"/>
              <a:t>Implementation</a:t>
            </a:r>
            <a:endParaRPr lang="en-US" dirty="0"/>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13</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0" y="1436990"/>
            <a:ext cx="6375133" cy="2677656"/>
          </a:xfrm>
          <a:prstGeom prst="rect">
            <a:avLst/>
          </a:prstGeom>
        </p:spPr>
        <p:txBody>
          <a:bodyPr wrap="square">
            <a:spAutoFit/>
          </a:bodyPr>
          <a:lstStyle/>
          <a:p>
            <a:pPr marL="342900" indent="-342900">
              <a:buFont typeface="Arial" panose="020B0604020202020204" pitchFamily="34" charset="0"/>
              <a:buChar char="•"/>
            </a:pPr>
            <a:r>
              <a:rPr lang="en-US" sz="2400" dirty="0"/>
              <a:t>Producing software</a:t>
            </a:r>
          </a:p>
          <a:p>
            <a:pPr marL="342900" indent="-342900">
              <a:buFont typeface="Arial" panose="020B0604020202020204" pitchFamily="34" charset="0"/>
              <a:buChar char="•"/>
            </a:pPr>
            <a:r>
              <a:rPr lang="en-US" sz="2400" dirty="0"/>
              <a:t>Based on the system design documents, the work is divided in modules and actual coding is started</a:t>
            </a:r>
          </a:p>
          <a:p>
            <a:pPr marL="342900" indent="-342900">
              <a:buFont typeface="Arial" panose="020B0604020202020204" pitchFamily="34" charset="0"/>
              <a:buChar char="•"/>
            </a:pPr>
            <a:r>
              <a:rPr lang="en-US" sz="2400" dirty="0"/>
              <a:t>Main focus for the developers</a:t>
            </a:r>
          </a:p>
          <a:p>
            <a:pPr marL="342900" indent="-342900">
              <a:buFont typeface="Arial" panose="020B0604020202020204" pitchFamily="34" charset="0"/>
              <a:buChar char="•"/>
            </a:pPr>
            <a:r>
              <a:rPr lang="en-US" sz="2400" dirty="0"/>
              <a:t>The longest phase of the software development life cycle</a:t>
            </a:r>
          </a:p>
        </p:txBody>
      </p:sp>
      <p:pic>
        <p:nvPicPr>
          <p:cNvPr id="7" name="Picture 6">
            <a:extLst>
              <a:ext uri="{FF2B5EF4-FFF2-40B4-BE49-F238E27FC236}">
                <a16:creationId xmlns:a16="http://schemas.microsoft.com/office/drawing/2014/main" id="{269C53AD-3057-384F-BB8C-4EF2E90F055C}"/>
              </a:ext>
            </a:extLst>
          </p:cNvPr>
          <p:cNvPicPr>
            <a:picLocks noChangeAspect="1"/>
          </p:cNvPicPr>
          <p:nvPr/>
        </p:nvPicPr>
        <p:blipFill>
          <a:blip r:embed="rId2"/>
          <a:stretch>
            <a:fillRect/>
          </a:stretch>
        </p:blipFill>
        <p:spPr>
          <a:xfrm>
            <a:off x="6877840" y="1627878"/>
            <a:ext cx="4807230" cy="4769318"/>
          </a:xfrm>
          <a:prstGeom prst="rect">
            <a:avLst/>
          </a:prstGeom>
        </p:spPr>
      </p:pic>
      <p:sp>
        <p:nvSpPr>
          <p:cNvPr id="2" name="Oval 1">
            <a:extLst>
              <a:ext uri="{FF2B5EF4-FFF2-40B4-BE49-F238E27FC236}">
                <a16:creationId xmlns:a16="http://schemas.microsoft.com/office/drawing/2014/main" id="{69056E3A-40BC-8446-8A78-7BA614D80F36}"/>
              </a:ext>
            </a:extLst>
          </p:cNvPr>
          <p:cNvSpPr/>
          <p:nvPr/>
        </p:nvSpPr>
        <p:spPr bwMode="auto">
          <a:xfrm>
            <a:off x="8183137" y="2042204"/>
            <a:ext cx="789271" cy="789271"/>
          </a:xfrm>
          <a:prstGeom prst="ellipse">
            <a:avLst/>
          </a:prstGeom>
          <a:solidFill>
            <a:schemeClr val="bg2">
              <a:alpha val="51000"/>
            </a:schemeClr>
          </a:solid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95734801"/>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normAutofit/>
          </a:bodyPr>
          <a:lstStyle/>
          <a:p>
            <a:r>
              <a:rPr lang="en-US" dirty="0"/>
              <a:t>SDLC – </a:t>
            </a:r>
            <a:r>
              <a:rPr lang="en-US" sz="4000" dirty="0"/>
              <a:t>Testing and Integration</a:t>
            </a:r>
            <a:endParaRPr lang="en-US" dirty="0"/>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14</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0" y="1436990"/>
            <a:ext cx="6375133" cy="4154984"/>
          </a:xfrm>
          <a:prstGeom prst="rect">
            <a:avLst/>
          </a:prstGeom>
        </p:spPr>
        <p:txBody>
          <a:bodyPr wrap="square">
            <a:spAutoFit/>
          </a:bodyPr>
          <a:lstStyle/>
          <a:p>
            <a:pPr marL="171450" indent="-171450">
              <a:buFont typeface="Arial" panose="020B0604020202020204" pitchFamily="34" charset="0"/>
              <a:buChar char="•"/>
            </a:pPr>
            <a:r>
              <a:rPr lang="en-US" sz="2400" dirty="0"/>
              <a:t>Execution of the Test Strategy</a:t>
            </a:r>
          </a:p>
          <a:p>
            <a:pPr marL="171450" indent="-171450">
              <a:buFont typeface="Arial" panose="020B0604020202020204" pitchFamily="34" charset="0"/>
              <a:buChar char="•"/>
            </a:pPr>
            <a:r>
              <a:rPr lang="en-US" sz="2400" dirty="0"/>
              <a:t>After the code is developed it is tested against the requirements to make sure that the product is actually solving the needs addressed and gathered during the requirements phase. </a:t>
            </a:r>
          </a:p>
          <a:p>
            <a:pPr marL="171450" indent="-171450">
              <a:buFont typeface="Arial" panose="020B0604020202020204" pitchFamily="34" charset="0"/>
              <a:buChar char="•"/>
            </a:pPr>
            <a:r>
              <a:rPr lang="en-US" sz="2400" dirty="0"/>
              <a:t>Functional testing</a:t>
            </a:r>
          </a:p>
          <a:p>
            <a:pPr marL="628650" lvl="1" indent="-171450">
              <a:buFont typeface="Arial" panose="020B0604020202020204" pitchFamily="34" charset="0"/>
              <a:buChar char="•"/>
            </a:pPr>
            <a:r>
              <a:rPr lang="en-US" sz="2400" dirty="0"/>
              <a:t>unit testing</a:t>
            </a:r>
          </a:p>
          <a:p>
            <a:pPr marL="628650" lvl="1" indent="-171450">
              <a:buFont typeface="Arial" panose="020B0604020202020204" pitchFamily="34" charset="0"/>
              <a:buChar char="•"/>
            </a:pPr>
            <a:r>
              <a:rPr lang="en-US" sz="2400" dirty="0"/>
              <a:t>integration testing</a:t>
            </a:r>
          </a:p>
          <a:p>
            <a:pPr marL="628650" lvl="1" indent="-171450">
              <a:buFont typeface="Arial" panose="020B0604020202020204" pitchFamily="34" charset="0"/>
              <a:buChar char="•"/>
            </a:pPr>
            <a:r>
              <a:rPr lang="en-US" sz="2400" dirty="0"/>
              <a:t>system testing</a:t>
            </a:r>
          </a:p>
          <a:p>
            <a:pPr marL="628650" lvl="1" indent="-171450">
              <a:buFont typeface="Arial" panose="020B0604020202020204" pitchFamily="34" charset="0"/>
              <a:buChar char="•"/>
            </a:pPr>
            <a:r>
              <a:rPr lang="en-US" sz="2400" dirty="0"/>
              <a:t>acceptance testing</a:t>
            </a:r>
          </a:p>
          <a:p>
            <a:pPr marL="628650" lvl="1" indent="-171450">
              <a:buFont typeface="Arial" panose="020B0604020202020204" pitchFamily="34" charset="0"/>
              <a:buChar char="•"/>
            </a:pPr>
            <a:r>
              <a:rPr lang="en-US" sz="2400" dirty="0"/>
              <a:t>non-functional testing</a:t>
            </a:r>
          </a:p>
        </p:txBody>
      </p:sp>
      <p:pic>
        <p:nvPicPr>
          <p:cNvPr id="7" name="Picture 6">
            <a:extLst>
              <a:ext uri="{FF2B5EF4-FFF2-40B4-BE49-F238E27FC236}">
                <a16:creationId xmlns:a16="http://schemas.microsoft.com/office/drawing/2014/main" id="{269C53AD-3057-384F-BB8C-4EF2E90F055C}"/>
              </a:ext>
            </a:extLst>
          </p:cNvPr>
          <p:cNvPicPr>
            <a:picLocks noChangeAspect="1"/>
          </p:cNvPicPr>
          <p:nvPr/>
        </p:nvPicPr>
        <p:blipFill>
          <a:blip r:embed="rId2"/>
          <a:stretch>
            <a:fillRect/>
          </a:stretch>
        </p:blipFill>
        <p:spPr>
          <a:xfrm>
            <a:off x="6877840" y="1627878"/>
            <a:ext cx="4807230" cy="4769318"/>
          </a:xfrm>
          <a:prstGeom prst="rect">
            <a:avLst/>
          </a:prstGeom>
        </p:spPr>
      </p:pic>
      <p:sp>
        <p:nvSpPr>
          <p:cNvPr id="2" name="Oval 1">
            <a:extLst>
              <a:ext uri="{FF2B5EF4-FFF2-40B4-BE49-F238E27FC236}">
                <a16:creationId xmlns:a16="http://schemas.microsoft.com/office/drawing/2014/main" id="{69056E3A-40BC-8446-8A78-7BA614D80F36}"/>
              </a:ext>
            </a:extLst>
          </p:cNvPr>
          <p:cNvSpPr/>
          <p:nvPr/>
        </p:nvSpPr>
        <p:spPr bwMode="auto">
          <a:xfrm>
            <a:off x="9973436" y="2215459"/>
            <a:ext cx="789271" cy="789271"/>
          </a:xfrm>
          <a:prstGeom prst="ellipse">
            <a:avLst/>
          </a:prstGeom>
          <a:solidFill>
            <a:schemeClr val="bg2">
              <a:alpha val="51000"/>
            </a:schemeClr>
          </a:solid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19242677"/>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normAutofit/>
          </a:bodyPr>
          <a:lstStyle/>
          <a:p>
            <a:r>
              <a:rPr lang="en-US" dirty="0"/>
              <a:t>SDLC – </a:t>
            </a:r>
            <a:r>
              <a:rPr lang="en-US" sz="4000" dirty="0"/>
              <a:t>Deployment &amp; Maintenance</a:t>
            </a:r>
            <a:endParaRPr lang="en-US" dirty="0"/>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15</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0" y="1436990"/>
            <a:ext cx="6375133" cy="3785652"/>
          </a:xfrm>
          <a:prstGeom prst="rect">
            <a:avLst/>
          </a:prstGeom>
        </p:spPr>
        <p:txBody>
          <a:bodyPr wrap="square">
            <a:spAutoFit/>
          </a:bodyPr>
          <a:lstStyle/>
          <a:p>
            <a:pPr marL="285750" indent="-285750">
              <a:buFont typeface="Arial" panose="020B0604020202020204" pitchFamily="34" charset="0"/>
              <a:buChar char="•"/>
            </a:pPr>
            <a:r>
              <a:rPr lang="en-US" sz="2400" dirty="0"/>
              <a:t>The Software is prepared for its release in the market</a:t>
            </a:r>
          </a:p>
          <a:p>
            <a:pPr marL="285750" indent="-285750">
              <a:buFont typeface="Arial" panose="020B0604020202020204" pitchFamily="34" charset="0"/>
              <a:buChar char="•"/>
            </a:pPr>
            <a:r>
              <a:rPr lang="en-US" sz="2400" dirty="0"/>
              <a:t>The software is only released once all the requested changes are implemented and tested for functionality</a:t>
            </a:r>
          </a:p>
          <a:p>
            <a:pPr marL="285750" indent="-285750">
              <a:buFont typeface="Arial" panose="020B0604020202020204" pitchFamily="34" charset="0"/>
              <a:buChar char="•"/>
            </a:pPr>
            <a:r>
              <a:rPr lang="en-US" sz="2400" dirty="0"/>
              <a:t>Running software</a:t>
            </a:r>
          </a:p>
          <a:p>
            <a:pPr marL="742950" lvl="1" indent="-285750">
              <a:buFont typeface="Arial" panose="020B0604020202020204" pitchFamily="34" charset="0"/>
              <a:buChar char="•"/>
            </a:pPr>
            <a:r>
              <a:rPr lang="en-US" sz="2400" dirty="0"/>
              <a:t>Regular checks for maintenance to ensure the smooth functioning of the software at the customers’ end</a:t>
            </a:r>
          </a:p>
          <a:p>
            <a:pPr marL="742950" lvl="1" indent="-285750">
              <a:buFont typeface="Arial" panose="020B0604020202020204" pitchFamily="34" charset="0"/>
              <a:buChar char="•"/>
            </a:pPr>
            <a:r>
              <a:rPr lang="en-US" sz="2400" dirty="0"/>
              <a:t>Software updates</a:t>
            </a:r>
          </a:p>
        </p:txBody>
      </p:sp>
      <p:pic>
        <p:nvPicPr>
          <p:cNvPr id="7" name="Picture 6">
            <a:extLst>
              <a:ext uri="{FF2B5EF4-FFF2-40B4-BE49-F238E27FC236}">
                <a16:creationId xmlns:a16="http://schemas.microsoft.com/office/drawing/2014/main" id="{269C53AD-3057-384F-BB8C-4EF2E90F055C}"/>
              </a:ext>
            </a:extLst>
          </p:cNvPr>
          <p:cNvPicPr>
            <a:picLocks noChangeAspect="1"/>
          </p:cNvPicPr>
          <p:nvPr/>
        </p:nvPicPr>
        <p:blipFill>
          <a:blip r:embed="rId2"/>
          <a:stretch>
            <a:fillRect/>
          </a:stretch>
        </p:blipFill>
        <p:spPr>
          <a:xfrm>
            <a:off x="6877840" y="1627878"/>
            <a:ext cx="4807230" cy="4769318"/>
          </a:xfrm>
          <a:prstGeom prst="rect">
            <a:avLst/>
          </a:prstGeom>
        </p:spPr>
      </p:pic>
      <p:sp>
        <p:nvSpPr>
          <p:cNvPr id="2" name="Oval 1">
            <a:extLst>
              <a:ext uri="{FF2B5EF4-FFF2-40B4-BE49-F238E27FC236}">
                <a16:creationId xmlns:a16="http://schemas.microsoft.com/office/drawing/2014/main" id="{69056E3A-40BC-8446-8A78-7BA614D80F36}"/>
              </a:ext>
            </a:extLst>
          </p:cNvPr>
          <p:cNvSpPr/>
          <p:nvPr/>
        </p:nvSpPr>
        <p:spPr bwMode="auto">
          <a:xfrm>
            <a:off x="10570203" y="3899881"/>
            <a:ext cx="789271" cy="789271"/>
          </a:xfrm>
          <a:prstGeom prst="ellipse">
            <a:avLst/>
          </a:prstGeom>
          <a:solidFill>
            <a:schemeClr val="bg2">
              <a:alpha val="51000"/>
            </a:schemeClr>
          </a:solid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8233648"/>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SDLC models - Homework </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16</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0"/>
            <a:ext cx="5085348" cy="830997"/>
          </a:xfrm>
          <a:prstGeom prst="rect">
            <a:avLst/>
          </a:prstGeom>
        </p:spPr>
        <p:txBody>
          <a:bodyPr wrap="square">
            <a:spAutoFit/>
          </a:bodyPr>
          <a:lstStyle/>
          <a:p>
            <a:r>
              <a:rPr lang="en-US" sz="2400" dirty="0"/>
              <a:t>Research all SDLC models and prepare a comparison.</a:t>
            </a:r>
            <a:endParaRPr lang="en-BG" sz="2400" dirty="0"/>
          </a:p>
        </p:txBody>
      </p:sp>
      <p:pic>
        <p:nvPicPr>
          <p:cNvPr id="5" name="Picture 4">
            <a:extLst>
              <a:ext uri="{FF2B5EF4-FFF2-40B4-BE49-F238E27FC236}">
                <a16:creationId xmlns:a16="http://schemas.microsoft.com/office/drawing/2014/main" id="{0E0DB7A3-CCB4-9840-AA53-72BCE9D3E53D}"/>
              </a:ext>
            </a:extLst>
          </p:cNvPr>
          <p:cNvPicPr>
            <a:picLocks noChangeAspect="1"/>
          </p:cNvPicPr>
          <p:nvPr/>
        </p:nvPicPr>
        <p:blipFill>
          <a:blip r:embed="rId2"/>
          <a:stretch>
            <a:fillRect/>
          </a:stretch>
        </p:blipFill>
        <p:spPr>
          <a:xfrm>
            <a:off x="6201960" y="1641531"/>
            <a:ext cx="5364452" cy="4573330"/>
          </a:xfrm>
          <a:prstGeom prst="rect">
            <a:avLst/>
          </a:prstGeom>
        </p:spPr>
      </p:pic>
    </p:spTree>
    <p:extLst>
      <p:ext uri="{BB962C8B-B14F-4D97-AF65-F5344CB8AC3E}">
        <p14:creationId xmlns:p14="http://schemas.microsoft.com/office/powerpoint/2010/main" val="1818816076"/>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лавие 4">
            <a:extLst>
              <a:ext uri="{FF2B5EF4-FFF2-40B4-BE49-F238E27FC236}">
                <a16:creationId xmlns:a16="http://schemas.microsoft.com/office/drawing/2014/main" id="{10ABCEC4-EA54-494A-B14E-9D192E90A0E2}"/>
              </a:ext>
            </a:extLst>
          </p:cNvPr>
          <p:cNvSpPr>
            <a:spLocks noGrp="1"/>
          </p:cNvSpPr>
          <p:nvPr>
            <p:ph type="title" sz="quarter" idx="10"/>
          </p:nvPr>
        </p:nvSpPr>
        <p:spPr/>
        <p:txBody>
          <a:bodyPr/>
          <a:lstStyle/>
          <a:p>
            <a:pPr>
              <a:lnSpc>
                <a:spcPts val="4000"/>
              </a:lnSpc>
            </a:pPr>
            <a:r>
              <a:rPr lang="en-US" sz="4800" dirty="0"/>
              <a:t>Agile SDLC</a:t>
            </a:r>
          </a:p>
        </p:txBody>
      </p:sp>
      <p:sp>
        <p:nvSpPr>
          <p:cNvPr id="2" name="Контейнер за номер на слайда 1">
            <a:extLst>
              <a:ext uri="{FF2B5EF4-FFF2-40B4-BE49-F238E27FC236}">
                <a16:creationId xmlns:a16="http://schemas.microsoft.com/office/drawing/2014/main" id="{EF73BBBA-43D2-46BF-8C79-3434132321A5}"/>
              </a:ext>
            </a:extLst>
          </p:cNvPr>
          <p:cNvSpPr>
            <a:spLocks noGrp="1"/>
          </p:cNvSpPr>
          <p:nvPr>
            <p:ph type="sldNum" sz="quarter" idx="4294967295"/>
          </p:nvPr>
        </p:nvSpPr>
        <p:spPr>
          <a:xfrm>
            <a:off x="11823700" y="6507163"/>
            <a:ext cx="368300" cy="296862"/>
          </a:xfrm>
          <a:prstGeom prst="rect">
            <a:avLst/>
          </a:prstGeom>
        </p:spPr>
        <p:txBody>
          <a:bodyPr/>
          <a:lstStyle/>
          <a:p>
            <a:fld id="{2BF067CD-8E6B-4360-9AA8-C5DF2A48A6D1}" type="slidenum">
              <a:rPr lang="en-US" noProof="0" smtClean="0"/>
              <a:pPr/>
              <a:t>17</a:t>
            </a:fld>
            <a:endParaRPr lang="en-US" noProof="0"/>
          </a:p>
        </p:txBody>
      </p:sp>
      <p:pic>
        <p:nvPicPr>
          <p:cNvPr id="3076" name="Picture 4" descr="Design Thinking Icon of Colored Outline style - Available in SVG, PNG, EPS,  AI &amp; Icon fonts">
            <a:extLst>
              <a:ext uri="{FF2B5EF4-FFF2-40B4-BE49-F238E27FC236}">
                <a16:creationId xmlns:a16="http://schemas.microsoft.com/office/drawing/2014/main" id="{63E4A1E1-E17A-4F9F-8D5E-E09D8A6EF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770" y="942392"/>
            <a:ext cx="3378459" cy="337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877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Agile SDLC</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18</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7116277" cy="3416320"/>
          </a:xfrm>
          <a:prstGeom prst="rect">
            <a:avLst/>
          </a:prstGeom>
        </p:spPr>
        <p:txBody>
          <a:bodyPr wrap="square">
            <a:spAutoFit/>
          </a:bodyPr>
          <a:lstStyle/>
          <a:p>
            <a:r>
              <a:rPr lang="en-US" sz="2400" dirty="0"/>
              <a:t>The Agile SDLC model is a combination of iterative and incremental process models with focus on process adaptability and customer satisfaction by rapid delivery of working software product. Agile methods break the product into small incremental builds. These builds are provided in iterations. Each iteration typically lasts from about one to four weeks. Every iteration involves cross- functional teams working simultaneously on the defined SDLC phases.</a:t>
            </a:r>
          </a:p>
        </p:txBody>
      </p:sp>
      <p:pic>
        <p:nvPicPr>
          <p:cNvPr id="5" name="Picture 4">
            <a:extLst>
              <a:ext uri="{FF2B5EF4-FFF2-40B4-BE49-F238E27FC236}">
                <a16:creationId xmlns:a16="http://schemas.microsoft.com/office/drawing/2014/main" id="{FD208FF3-E1F5-E447-BCCE-1340910AD3ED}"/>
              </a:ext>
            </a:extLst>
          </p:cNvPr>
          <p:cNvPicPr>
            <a:picLocks noChangeAspect="1"/>
          </p:cNvPicPr>
          <p:nvPr/>
        </p:nvPicPr>
        <p:blipFill>
          <a:blip r:embed="rId2"/>
          <a:stretch>
            <a:fillRect/>
          </a:stretch>
        </p:blipFill>
        <p:spPr>
          <a:xfrm>
            <a:off x="7921869" y="2175613"/>
            <a:ext cx="3541820" cy="3902739"/>
          </a:xfrm>
          <a:prstGeom prst="rect">
            <a:avLst/>
          </a:prstGeom>
        </p:spPr>
      </p:pic>
    </p:spTree>
    <p:extLst>
      <p:ext uri="{BB962C8B-B14F-4D97-AF65-F5344CB8AC3E}">
        <p14:creationId xmlns:p14="http://schemas.microsoft.com/office/powerpoint/2010/main" val="21337058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Agile SDLC – Requirements Phase</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19</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7116277" cy="2308324"/>
          </a:xfrm>
          <a:prstGeom prst="rect">
            <a:avLst/>
          </a:prstGeom>
        </p:spPr>
        <p:txBody>
          <a:bodyPr wrap="square">
            <a:spAutoFit/>
          </a:bodyPr>
          <a:lstStyle/>
          <a:p>
            <a:r>
              <a:rPr lang="en-US" sz="2400" dirty="0"/>
              <a:t>Before a Product Owner can even start designing a project, they need to create the initial documentation that will list the initial requirements. They are:</a:t>
            </a:r>
          </a:p>
          <a:p>
            <a:pPr marL="342900" indent="-342900">
              <a:buFont typeface="Arial" panose="020B0604020202020204" pitchFamily="34" charset="0"/>
              <a:buChar char="•"/>
            </a:pPr>
            <a:r>
              <a:rPr lang="en-US" sz="2400" dirty="0"/>
              <a:t>Defining the project goal to be achieved</a:t>
            </a:r>
          </a:p>
          <a:p>
            <a:pPr marL="342900" indent="-342900">
              <a:buFont typeface="Arial" panose="020B0604020202020204" pitchFamily="34" charset="0"/>
              <a:buChar char="•"/>
            </a:pPr>
            <a:r>
              <a:rPr lang="en-US" sz="2400" dirty="0"/>
              <a:t>The features that it will support</a:t>
            </a:r>
          </a:p>
          <a:p>
            <a:pPr marL="342900" indent="-342900">
              <a:buFont typeface="Arial" panose="020B0604020202020204" pitchFamily="34" charset="0"/>
              <a:buChar char="•"/>
            </a:pPr>
            <a:r>
              <a:rPr lang="en-US" sz="2400" dirty="0"/>
              <a:t>The features that it will not initially support</a:t>
            </a:r>
          </a:p>
        </p:txBody>
      </p:sp>
      <p:pic>
        <p:nvPicPr>
          <p:cNvPr id="5" name="Picture 4">
            <a:extLst>
              <a:ext uri="{FF2B5EF4-FFF2-40B4-BE49-F238E27FC236}">
                <a16:creationId xmlns:a16="http://schemas.microsoft.com/office/drawing/2014/main" id="{FD208FF3-E1F5-E447-BCCE-1340910AD3ED}"/>
              </a:ext>
            </a:extLst>
          </p:cNvPr>
          <p:cNvPicPr>
            <a:picLocks noChangeAspect="1"/>
          </p:cNvPicPr>
          <p:nvPr/>
        </p:nvPicPr>
        <p:blipFill>
          <a:blip r:embed="rId2"/>
          <a:stretch>
            <a:fillRect/>
          </a:stretch>
        </p:blipFill>
        <p:spPr>
          <a:xfrm>
            <a:off x="7921869" y="2175613"/>
            <a:ext cx="3541820" cy="3902739"/>
          </a:xfrm>
          <a:prstGeom prst="rect">
            <a:avLst/>
          </a:prstGeom>
        </p:spPr>
      </p:pic>
      <p:sp>
        <p:nvSpPr>
          <p:cNvPr id="7" name="Oval 6">
            <a:extLst>
              <a:ext uri="{FF2B5EF4-FFF2-40B4-BE49-F238E27FC236}">
                <a16:creationId xmlns:a16="http://schemas.microsoft.com/office/drawing/2014/main" id="{BED89530-9E44-C147-9901-57E994DDC8B9}"/>
              </a:ext>
            </a:extLst>
          </p:cNvPr>
          <p:cNvSpPr/>
          <p:nvPr/>
        </p:nvSpPr>
        <p:spPr bwMode="auto">
          <a:xfrm>
            <a:off x="8459181" y="5525481"/>
            <a:ext cx="789271" cy="789271"/>
          </a:xfrm>
          <a:prstGeom prst="ellipse">
            <a:avLst/>
          </a:prstGeom>
          <a:solidFill>
            <a:srgbClr val="FF0000">
              <a:alpha val="38000"/>
            </a:srgbClr>
          </a:solid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96941664"/>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type="body" sz="quarter" idx="13"/>
          </p:nvPr>
        </p:nvSpPr>
        <p:spPr/>
        <p:txBody>
          <a:bodyPr>
            <a:normAutofit/>
          </a:bodyPr>
          <a:lstStyle/>
          <a:p>
            <a:pPr marL="446088" indent="-446088">
              <a:lnSpc>
                <a:spcPts val="4000"/>
              </a:lnSpc>
              <a:buFontTx/>
              <a:buAutoNum type="arabicPeriod"/>
            </a:pPr>
            <a:r>
              <a:rPr lang="en-US" dirty="0"/>
              <a:t>Homework Questions</a:t>
            </a:r>
          </a:p>
          <a:p>
            <a:pPr marL="446088" indent="-446088">
              <a:lnSpc>
                <a:spcPts val="4000"/>
              </a:lnSpc>
              <a:buFontTx/>
              <a:buAutoNum type="arabicPeriod"/>
            </a:pPr>
            <a:r>
              <a:rPr lang="en-US" dirty="0"/>
              <a:t>Software Development Life Cycle (SDLC)</a:t>
            </a:r>
          </a:p>
          <a:p>
            <a:pPr marL="446088" indent="-446088">
              <a:lnSpc>
                <a:spcPts val="4000"/>
              </a:lnSpc>
              <a:buFontTx/>
              <a:buAutoNum type="arabicPeriod"/>
            </a:pPr>
            <a:r>
              <a:rPr lang="en-US" dirty="0"/>
              <a:t>Agile SDLC</a:t>
            </a:r>
          </a:p>
          <a:p>
            <a:pPr marL="446088" indent="-446088">
              <a:lnSpc>
                <a:spcPts val="4000"/>
              </a:lnSpc>
              <a:buFontTx/>
              <a:buAutoNum type="arabicPeriod"/>
            </a:pPr>
            <a:r>
              <a:rPr lang="en-US" dirty="0"/>
              <a:t>Building Cross-functional teams</a:t>
            </a:r>
          </a:p>
          <a:p>
            <a:pPr marL="446088" indent="-446088">
              <a:lnSpc>
                <a:spcPts val="4000"/>
              </a:lnSpc>
              <a:buFontTx/>
              <a:buAutoNum type="arabicPeriod"/>
            </a:pPr>
            <a:r>
              <a:rPr lang="en-US" dirty="0"/>
              <a:t>Roles and Responsibilities</a:t>
            </a:r>
          </a:p>
        </p:txBody>
      </p:sp>
      <p:sp>
        <p:nvSpPr>
          <p:cNvPr id="2" name="Slide Number Placeholder 1"/>
          <p:cNvSpPr>
            <a:spLocks noGrp="1"/>
          </p:cNvSpPr>
          <p:nvPr>
            <p:ph type="sldNum" sz="quarter" idx="16"/>
          </p:nvPr>
        </p:nvSpPr>
        <p:spPr>
          <a:xfrm>
            <a:off x="11763375" y="6524625"/>
            <a:ext cx="428625" cy="196850"/>
          </a:xfrm>
        </p:spPr>
        <p:txBody>
          <a:bodyPr/>
          <a:lstStyle/>
          <a:p>
            <a:fld id="{C014DD1E-5D91-48A3-AD6D-45FBA980D106}" type="slidenum">
              <a:rPr lang="en-US" smtClean="0"/>
              <a:pPr/>
              <a:t>2</a:t>
            </a:fld>
            <a:endParaRPr lang="en-US" dirty="0"/>
          </a:p>
        </p:txBody>
      </p:sp>
    </p:spTree>
    <p:extLst>
      <p:ext uri="{BB962C8B-B14F-4D97-AF65-F5344CB8AC3E}">
        <p14:creationId xmlns:p14="http://schemas.microsoft.com/office/powerpoint/2010/main" val="16469869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Agile SDLC – Design Phase</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20</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7116277" cy="1938992"/>
          </a:xfrm>
          <a:prstGeom prst="rect">
            <a:avLst/>
          </a:prstGeom>
        </p:spPr>
        <p:txBody>
          <a:bodyPr wrap="square">
            <a:spAutoFit/>
          </a:bodyPr>
          <a:lstStyle/>
          <a:p>
            <a:r>
              <a:rPr lang="en-US" sz="2400" dirty="0"/>
              <a:t>There are two ways to approach design in the software development — one is the visual design and the other is the architectural structure of the app:</a:t>
            </a:r>
          </a:p>
          <a:p>
            <a:pPr marL="342900" indent="-342900">
              <a:buFont typeface="Arial" panose="020B0604020202020204" pitchFamily="34" charset="0"/>
              <a:buChar char="•"/>
            </a:pPr>
            <a:r>
              <a:rPr lang="en-US" sz="2400" dirty="0"/>
              <a:t>Software Design</a:t>
            </a:r>
          </a:p>
          <a:p>
            <a:pPr marL="342900" indent="-342900">
              <a:buFont typeface="Arial" panose="020B0604020202020204" pitchFamily="34" charset="0"/>
              <a:buChar char="•"/>
            </a:pPr>
            <a:r>
              <a:rPr lang="en-US" sz="2400" dirty="0"/>
              <a:t>UI/UX Design</a:t>
            </a:r>
          </a:p>
        </p:txBody>
      </p:sp>
      <p:pic>
        <p:nvPicPr>
          <p:cNvPr id="5" name="Picture 4">
            <a:extLst>
              <a:ext uri="{FF2B5EF4-FFF2-40B4-BE49-F238E27FC236}">
                <a16:creationId xmlns:a16="http://schemas.microsoft.com/office/drawing/2014/main" id="{FD208FF3-E1F5-E447-BCCE-1340910AD3ED}"/>
              </a:ext>
            </a:extLst>
          </p:cNvPr>
          <p:cNvPicPr>
            <a:picLocks noChangeAspect="1"/>
          </p:cNvPicPr>
          <p:nvPr/>
        </p:nvPicPr>
        <p:blipFill>
          <a:blip r:embed="rId2"/>
          <a:stretch>
            <a:fillRect/>
          </a:stretch>
        </p:blipFill>
        <p:spPr>
          <a:xfrm>
            <a:off x="7921869" y="2175613"/>
            <a:ext cx="3541820" cy="3902739"/>
          </a:xfrm>
          <a:prstGeom prst="rect">
            <a:avLst/>
          </a:prstGeom>
        </p:spPr>
      </p:pic>
      <p:sp>
        <p:nvSpPr>
          <p:cNvPr id="7" name="Oval 6">
            <a:extLst>
              <a:ext uri="{FF2B5EF4-FFF2-40B4-BE49-F238E27FC236}">
                <a16:creationId xmlns:a16="http://schemas.microsoft.com/office/drawing/2014/main" id="{74A3DE2D-AA4F-0044-A1A1-626777962794}"/>
              </a:ext>
            </a:extLst>
          </p:cNvPr>
          <p:cNvSpPr/>
          <p:nvPr/>
        </p:nvSpPr>
        <p:spPr bwMode="auto">
          <a:xfrm>
            <a:off x="9906000" y="4736209"/>
            <a:ext cx="789271" cy="789271"/>
          </a:xfrm>
          <a:prstGeom prst="ellipse">
            <a:avLst/>
          </a:prstGeom>
          <a:solidFill>
            <a:srgbClr val="FF0000">
              <a:alpha val="38000"/>
            </a:srgbClr>
          </a:solid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45832912"/>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Agile SDLC – Development Phase</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21</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7116277" cy="1569660"/>
          </a:xfrm>
          <a:prstGeom prst="rect">
            <a:avLst/>
          </a:prstGeom>
        </p:spPr>
        <p:txBody>
          <a:bodyPr wrap="square">
            <a:spAutoFit/>
          </a:bodyPr>
          <a:lstStyle/>
          <a:p>
            <a:pPr marL="342900" indent="-342900">
              <a:buFont typeface="Arial" panose="020B0604020202020204" pitchFamily="34" charset="0"/>
              <a:buChar char="•"/>
            </a:pPr>
            <a:r>
              <a:rPr lang="en-US" sz="2400" dirty="0"/>
              <a:t>Writing code and converting design documentation into the actual software</a:t>
            </a:r>
          </a:p>
          <a:p>
            <a:pPr marL="342900" indent="-342900">
              <a:buFont typeface="Arial" panose="020B0604020202020204" pitchFamily="34" charset="0"/>
              <a:buChar char="•"/>
            </a:pPr>
            <a:r>
              <a:rPr lang="en-US" sz="2400" dirty="0"/>
              <a:t>This stage of SDLC is generally the longest as it is the backbone of the whole process</a:t>
            </a:r>
          </a:p>
        </p:txBody>
      </p:sp>
      <p:pic>
        <p:nvPicPr>
          <p:cNvPr id="5" name="Picture 4">
            <a:extLst>
              <a:ext uri="{FF2B5EF4-FFF2-40B4-BE49-F238E27FC236}">
                <a16:creationId xmlns:a16="http://schemas.microsoft.com/office/drawing/2014/main" id="{FD208FF3-E1F5-E447-BCCE-1340910AD3ED}"/>
              </a:ext>
            </a:extLst>
          </p:cNvPr>
          <p:cNvPicPr>
            <a:picLocks noChangeAspect="1"/>
          </p:cNvPicPr>
          <p:nvPr/>
        </p:nvPicPr>
        <p:blipFill>
          <a:blip r:embed="rId2"/>
          <a:stretch>
            <a:fillRect/>
          </a:stretch>
        </p:blipFill>
        <p:spPr>
          <a:xfrm>
            <a:off x="7921869" y="2175613"/>
            <a:ext cx="3541820" cy="3902739"/>
          </a:xfrm>
          <a:prstGeom prst="rect">
            <a:avLst/>
          </a:prstGeom>
        </p:spPr>
      </p:pic>
      <p:sp>
        <p:nvSpPr>
          <p:cNvPr id="7" name="Oval 6">
            <a:extLst>
              <a:ext uri="{FF2B5EF4-FFF2-40B4-BE49-F238E27FC236}">
                <a16:creationId xmlns:a16="http://schemas.microsoft.com/office/drawing/2014/main" id="{74A3DE2D-AA4F-0044-A1A1-626777962794}"/>
              </a:ext>
            </a:extLst>
          </p:cNvPr>
          <p:cNvSpPr/>
          <p:nvPr/>
        </p:nvSpPr>
        <p:spPr bwMode="auto">
          <a:xfrm>
            <a:off x="10252510" y="3638929"/>
            <a:ext cx="789271" cy="789271"/>
          </a:xfrm>
          <a:prstGeom prst="ellipse">
            <a:avLst/>
          </a:prstGeom>
          <a:solidFill>
            <a:srgbClr val="FF0000">
              <a:alpha val="38000"/>
            </a:srgbClr>
          </a:solid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02900548"/>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Agile SDLC – Integration and Testing Phase</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22</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7116277" cy="2308324"/>
          </a:xfrm>
          <a:prstGeom prst="rect">
            <a:avLst/>
          </a:prstGeom>
        </p:spPr>
        <p:txBody>
          <a:bodyPr wrap="square">
            <a:spAutoFit/>
          </a:bodyPr>
          <a:lstStyle/>
          <a:p>
            <a:pPr marL="342900" indent="-342900">
              <a:buFont typeface="Arial" panose="020B0604020202020204" pitchFamily="34" charset="0"/>
              <a:buChar char="•"/>
            </a:pPr>
            <a:r>
              <a:rPr lang="en-US" sz="2400" dirty="0"/>
              <a:t>Ensuring the software is bug-free and compatible with everything else that the developers have written before. </a:t>
            </a:r>
          </a:p>
          <a:p>
            <a:pPr marL="342900" indent="-342900">
              <a:buFont typeface="Arial" panose="020B0604020202020204" pitchFamily="34" charset="0"/>
              <a:buChar char="•"/>
            </a:pPr>
            <a:r>
              <a:rPr lang="en-US" sz="2400" dirty="0"/>
              <a:t>The Quality Assurance team conducts a series of tests in order to ensure the code is clean and business requirements of the solution are met</a:t>
            </a:r>
          </a:p>
        </p:txBody>
      </p:sp>
      <p:pic>
        <p:nvPicPr>
          <p:cNvPr id="5" name="Picture 4">
            <a:extLst>
              <a:ext uri="{FF2B5EF4-FFF2-40B4-BE49-F238E27FC236}">
                <a16:creationId xmlns:a16="http://schemas.microsoft.com/office/drawing/2014/main" id="{FD208FF3-E1F5-E447-BCCE-1340910AD3ED}"/>
              </a:ext>
            </a:extLst>
          </p:cNvPr>
          <p:cNvPicPr>
            <a:picLocks noChangeAspect="1"/>
          </p:cNvPicPr>
          <p:nvPr/>
        </p:nvPicPr>
        <p:blipFill>
          <a:blip r:embed="rId2"/>
          <a:stretch>
            <a:fillRect/>
          </a:stretch>
        </p:blipFill>
        <p:spPr>
          <a:xfrm>
            <a:off x="7921869" y="2175613"/>
            <a:ext cx="3541820" cy="3902739"/>
          </a:xfrm>
          <a:prstGeom prst="rect">
            <a:avLst/>
          </a:prstGeom>
        </p:spPr>
      </p:pic>
      <p:sp>
        <p:nvSpPr>
          <p:cNvPr id="7" name="Oval 6">
            <a:extLst>
              <a:ext uri="{FF2B5EF4-FFF2-40B4-BE49-F238E27FC236}">
                <a16:creationId xmlns:a16="http://schemas.microsoft.com/office/drawing/2014/main" id="{74A3DE2D-AA4F-0044-A1A1-626777962794}"/>
              </a:ext>
            </a:extLst>
          </p:cNvPr>
          <p:cNvSpPr/>
          <p:nvPr/>
        </p:nvSpPr>
        <p:spPr bwMode="auto">
          <a:xfrm>
            <a:off x="9298143" y="2878534"/>
            <a:ext cx="789271" cy="789271"/>
          </a:xfrm>
          <a:prstGeom prst="ellipse">
            <a:avLst/>
          </a:prstGeom>
          <a:solidFill>
            <a:srgbClr val="FF0000">
              <a:alpha val="38000"/>
            </a:srgbClr>
          </a:solid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8278651"/>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Agile SDLC – Deployment Phase</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23</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7116277" cy="2677656"/>
          </a:xfrm>
          <a:prstGeom prst="rect">
            <a:avLst/>
          </a:prstGeom>
        </p:spPr>
        <p:txBody>
          <a:bodyPr wrap="square">
            <a:spAutoFit/>
          </a:bodyPr>
          <a:lstStyle/>
          <a:p>
            <a:pPr marL="342900" indent="-342900">
              <a:buFont typeface="Arial" panose="020B0604020202020204" pitchFamily="34" charset="0"/>
              <a:buChar char="•"/>
            </a:pPr>
            <a:r>
              <a:rPr lang="en-US" sz="2400" dirty="0"/>
              <a:t>Deployment of the application on the servers provided to the customers:</a:t>
            </a:r>
          </a:p>
          <a:p>
            <a:pPr marL="800100" lvl="1" indent="-342900">
              <a:buFont typeface="Arial" panose="020B0604020202020204" pitchFamily="34" charset="0"/>
              <a:buChar char="•"/>
            </a:pPr>
            <a:r>
              <a:rPr lang="en-US" sz="2400" dirty="0"/>
              <a:t>User Acceptance Testing</a:t>
            </a:r>
          </a:p>
          <a:p>
            <a:pPr marL="800100" lvl="1" indent="-342900">
              <a:buFont typeface="Arial" panose="020B0604020202020204" pitchFamily="34" charset="0"/>
              <a:buChar char="•"/>
            </a:pPr>
            <a:r>
              <a:rPr lang="en-US" sz="2400" dirty="0"/>
              <a:t>Actual use</a:t>
            </a:r>
          </a:p>
          <a:p>
            <a:pPr marL="342900" indent="-342900">
              <a:buFont typeface="Arial" panose="020B0604020202020204" pitchFamily="34" charset="0"/>
              <a:buChar char="•"/>
            </a:pPr>
            <a:r>
              <a:rPr lang="en-US" sz="2400" dirty="0"/>
              <a:t>Further iterations update the already installed software, introducing new features and resolving bugs</a:t>
            </a:r>
          </a:p>
        </p:txBody>
      </p:sp>
      <p:pic>
        <p:nvPicPr>
          <p:cNvPr id="5" name="Picture 4">
            <a:extLst>
              <a:ext uri="{FF2B5EF4-FFF2-40B4-BE49-F238E27FC236}">
                <a16:creationId xmlns:a16="http://schemas.microsoft.com/office/drawing/2014/main" id="{FD208FF3-E1F5-E447-BCCE-1340910AD3ED}"/>
              </a:ext>
            </a:extLst>
          </p:cNvPr>
          <p:cNvPicPr>
            <a:picLocks noChangeAspect="1"/>
          </p:cNvPicPr>
          <p:nvPr/>
        </p:nvPicPr>
        <p:blipFill>
          <a:blip r:embed="rId2"/>
          <a:stretch>
            <a:fillRect/>
          </a:stretch>
        </p:blipFill>
        <p:spPr>
          <a:xfrm>
            <a:off x="7921869" y="2175613"/>
            <a:ext cx="3541820" cy="3902739"/>
          </a:xfrm>
          <a:prstGeom prst="rect">
            <a:avLst/>
          </a:prstGeom>
        </p:spPr>
      </p:pic>
      <p:sp>
        <p:nvSpPr>
          <p:cNvPr id="7" name="Oval 6">
            <a:extLst>
              <a:ext uri="{FF2B5EF4-FFF2-40B4-BE49-F238E27FC236}">
                <a16:creationId xmlns:a16="http://schemas.microsoft.com/office/drawing/2014/main" id="{74A3DE2D-AA4F-0044-A1A1-626777962794}"/>
              </a:ext>
            </a:extLst>
          </p:cNvPr>
          <p:cNvSpPr/>
          <p:nvPr/>
        </p:nvSpPr>
        <p:spPr bwMode="auto">
          <a:xfrm>
            <a:off x="8393368" y="3429000"/>
            <a:ext cx="789271" cy="789271"/>
          </a:xfrm>
          <a:prstGeom prst="ellipse">
            <a:avLst/>
          </a:prstGeom>
          <a:solidFill>
            <a:srgbClr val="FF0000">
              <a:alpha val="38000"/>
            </a:srgbClr>
          </a:solid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38344156"/>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Agile SDLC – Review Phase</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24</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7116277" cy="3416320"/>
          </a:xfrm>
          <a:prstGeom prst="rect">
            <a:avLst/>
          </a:prstGeom>
        </p:spPr>
        <p:txBody>
          <a:bodyPr wrap="square">
            <a:spAutoFit/>
          </a:bodyPr>
          <a:lstStyle/>
          <a:p>
            <a:pPr marL="342900" indent="-342900">
              <a:buFont typeface="Arial" panose="020B0604020202020204" pitchFamily="34" charset="0"/>
              <a:buChar char="•"/>
            </a:pPr>
            <a:r>
              <a:rPr lang="en-US" sz="2400" dirty="0"/>
              <a:t>Product Owner gathers the Development Team once again and reviews the progress made towards completing the requirements. </a:t>
            </a:r>
          </a:p>
          <a:p>
            <a:pPr marL="342900" indent="-342900">
              <a:buFont typeface="Arial" panose="020B0604020202020204" pitchFamily="34" charset="0"/>
              <a:buChar char="•"/>
            </a:pPr>
            <a:r>
              <a:rPr lang="en-US" sz="2400" dirty="0"/>
              <a:t>The team introduces their ideas toward resolving the problems that arose during the previous phases and the Product Owner takes their propositions into consideration</a:t>
            </a:r>
          </a:p>
          <a:p>
            <a:pPr marL="342900" indent="-342900">
              <a:buFont typeface="Arial" panose="020B0604020202020204" pitchFamily="34" charset="0"/>
              <a:buChar char="•"/>
            </a:pPr>
            <a:r>
              <a:rPr lang="en-US" sz="2400" dirty="0"/>
              <a:t>Afterwards, the Agile software development lifecycle phases starts a new iteration</a:t>
            </a:r>
          </a:p>
        </p:txBody>
      </p:sp>
      <p:pic>
        <p:nvPicPr>
          <p:cNvPr id="5" name="Picture 4">
            <a:extLst>
              <a:ext uri="{FF2B5EF4-FFF2-40B4-BE49-F238E27FC236}">
                <a16:creationId xmlns:a16="http://schemas.microsoft.com/office/drawing/2014/main" id="{FD208FF3-E1F5-E447-BCCE-1340910AD3ED}"/>
              </a:ext>
            </a:extLst>
          </p:cNvPr>
          <p:cNvPicPr>
            <a:picLocks noChangeAspect="1"/>
          </p:cNvPicPr>
          <p:nvPr/>
        </p:nvPicPr>
        <p:blipFill>
          <a:blip r:embed="rId2"/>
          <a:stretch>
            <a:fillRect/>
          </a:stretch>
        </p:blipFill>
        <p:spPr>
          <a:xfrm>
            <a:off x="7921869" y="2175613"/>
            <a:ext cx="3541820" cy="3902739"/>
          </a:xfrm>
          <a:prstGeom prst="rect">
            <a:avLst/>
          </a:prstGeom>
        </p:spPr>
      </p:pic>
      <p:sp>
        <p:nvSpPr>
          <p:cNvPr id="7" name="Oval 6">
            <a:extLst>
              <a:ext uri="{FF2B5EF4-FFF2-40B4-BE49-F238E27FC236}">
                <a16:creationId xmlns:a16="http://schemas.microsoft.com/office/drawing/2014/main" id="{74A3DE2D-AA4F-0044-A1A1-626777962794}"/>
              </a:ext>
            </a:extLst>
          </p:cNvPr>
          <p:cNvSpPr/>
          <p:nvPr/>
        </p:nvSpPr>
        <p:spPr bwMode="auto">
          <a:xfrm>
            <a:off x="8595498" y="4612907"/>
            <a:ext cx="789271" cy="789271"/>
          </a:xfrm>
          <a:prstGeom prst="ellipse">
            <a:avLst/>
          </a:prstGeom>
          <a:solidFill>
            <a:srgbClr val="FF0000">
              <a:alpha val="38000"/>
            </a:srgbClr>
          </a:solidFill>
          <a:ln w="19050">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BG"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30242639"/>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Cross-functional Team</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25</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7116277" cy="2308324"/>
          </a:xfrm>
          <a:prstGeom prst="rect">
            <a:avLst/>
          </a:prstGeom>
        </p:spPr>
        <p:txBody>
          <a:bodyPr wrap="square">
            <a:spAutoFit/>
          </a:bodyPr>
          <a:lstStyle/>
          <a:p>
            <a:pPr marL="342900" indent="-342900">
              <a:buFont typeface="Arial" panose="020B0604020202020204" pitchFamily="34" charset="0"/>
              <a:buChar char="•"/>
            </a:pPr>
            <a:r>
              <a:rPr lang="en-US" sz="2400" dirty="0"/>
              <a:t>A cross-functional team has access to all the skills necessary to effectively deliver value to customers</a:t>
            </a:r>
          </a:p>
          <a:p>
            <a:pPr marL="342900" indent="-342900">
              <a:buFont typeface="Arial" panose="020B0604020202020204" pitchFamily="34" charset="0"/>
              <a:buChar char="•"/>
            </a:pPr>
            <a:r>
              <a:rPr lang="en-US" sz="2400" dirty="0"/>
              <a:t>A cross-functional team does not have to consist of all generalists</a:t>
            </a:r>
          </a:p>
          <a:p>
            <a:pPr marL="342900" indent="-342900">
              <a:buFont typeface="Arial" panose="020B0604020202020204" pitchFamily="34" charset="0"/>
              <a:buChar char="•"/>
            </a:pPr>
            <a:r>
              <a:rPr lang="en-US" sz="2400" dirty="0"/>
              <a:t>A cross-functional team also does not have to consist of all specialists</a:t>
            </a:r>
          </a:p>
        </p:txBody>
      </p:sp>
      <p:pic>
        <p:nvPicPr>
          <p:cNvPr id="2" name="Picture 1">
            <a:extLst>
              <a:ext uri="{FF2B5EF4-FFF2-40B4-BE49-F238E27FC236}">
                <a16:creationId xmlns:a16="http://schemas.microsoft.com/office/drawing/2014/main" id="{66C0878B-306B-8748-8606-09DA4884B039}"/>
              </a:ext>
            </a:extLst>
          </p:cNvPr>
          <p:cNvPicPr>
            <a:picLocks noChangeAspect="1"/>
          </p:cNvPicPr>
          <p:nvPr/>
        </p:nvPicPr>
        <p:blipFill>
          <a:blip r:embed="rId2"/>
          <a:stretch>
            <a:fillRect/>
          </a:stretch>
        </p:blipFill>
        <p:spPr>
          <a:xfrm>
            <a:off x="4687503" y="3587804"/>
            <a:ext cx="6526434" cy="2809392"/>
          </a:xfrm>
          <a:prstGeom prst="rect">
            <a:avLst/>
          </a:prstGeom>
        </p:spPr>
      </p:pic>
    </p:spTree>
    <p:extLst>
      <p:ext uri="{BB962C8B-B14F-4D97-AF65-F5344CB8AC3E}">
        <p14:creationId xmlns:p14="http://schemas.microsoft.com/office/powerpoint/2010/main" val="10931346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Cross-functional Team</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26</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7116277" cy="1938992"/>
          </a:xfrm>
          <a:prstGeom prst="rect">
            <a:avLst/>
          </a:prstGeom>
        </p:spPr>
        <p:txBody>
          <a:bodyPr wrap="square">
            <a:spAutoFit/>
          </a:bodyPr>
          <a:lstStyle/>
          <a:p>
            <a:pPr marL="342900" indent="-342900">
              <a:buFont typeface="Arial" panose="020B0604020202020204" pitchFamily="34" charset="0"/>
              <a:buChar char="•"/>
            </a:pPr>
            <a:r>
              <a:rPr lang="en-US" sz="2400" dirty="0"/>
              <a:t>Benefits of a cross-functional team:</a:t>
            </a:r>
          </a:p>
          <a:p>
            <a:pPr marL="800100" lvl="1" indent="-342900">
              <a:buFont typeface="Arial" panose="020B0604020202020204" pitchFamily="34" charset="0"/>
              <a:buChar char="•"/>
            </a:pPr>
            <a:r>
              <a:rPr lang="en-US" sz="2400" dirty="0"/>
              <a:t>Getting to done </a:t>
            </a:r>
          </a:p>
          <a:p>
            <a:pPr marL="800100" lvl="1" indent="-342900">
              <a:buFont typeface="Arial" panose="020B0604020202020204" pitchFamily="34" charset="0"/>
              <a:buChar char="•"/>
            </a:pPr>
            <a:r>
              <a:rPr lang="en-US" sz="2400" dirty="0"/>
              <a:t>Self-organizing</a:t>
            </a:r>
          </a:p>
          <a:p>
            <a:pPr marL="800100" lvl="1" indent="-342900">
              <a:buFont typeface="Arial" panose="020B0604020202020204" pitchFamily="34" charset="0"/>
              <a:buChar char="•"/>
            </a:pPr>
            <a:r>
              <a:rPr lang="en-US" sz="2400" dirty="0"/>
              <a:t>Innovative </a:t>
            </a:r>
          </a:p>
          <a:p>
            <a:pPr marL="800100" lvl="1" indent="-342900">
              <a:buFont typeface="Arial" panose="020B0604020202020204" pitchFamily="34" charset="0"/>
              <a:buChar char="•"/>
            </a:pPr>
            <a:r>
              <a:rPr lang="en-US" sz="2400" dirty="0"/>
              <a:t>Increased flow </a:t>
            </a:r>
          </a:p>
        </p:txBody>
      </p:sp>
      <p:pic>
        <p:nvPicPr>
          <p:cNvPr id="2" name="Picture 1">
            <a:extLst>
              <a:ext uri="{FF2B5EF4-FFF2-40B4-BE49-F238E27FC236}">
                <a16:creationId xmlns:a16="http://schemas.microsoft.com/office/drawing/2014/main" id="{66C0878B-306B-8748-8606-09DA4884B039}"/>
              </a:ext>
            </a:extLst>
          </p:cNvPr>
          <p:cNvPicPr>
            <a:picLocks noChangeAspect="1"/>
          </p:cNvPicPr>
          <p:nvPr/>
        </p:nvPicPr>
        <p:blipFill>
          <a:blip r:embed="rId2"/>
          <a:stretch>
            <a:fillRect/>
          </a:stretch>
        </p:blipFill>
        <p:spPr>
          <a:xfrm>
            <a:off x="4687503" y="3587804"/>
            <a:ext cx="6526434" cy="2809392"/>
          </a:xfrm>
          <a:prstGeom prst="rect">
            <a:avLst/>
          </a:prstGeom>
        </p:spPr>
      </p:pic>
    </p:spTree>
    <p:extLst>
      <p:ext uri="{BB962C8B-B14F-4D97-AF65-F5344CB8AC3E}">
        <p14:creationId xmlns:p14="http://schemas.microsoft.com/office/powerpoint/2010/main" val="2177844955"/>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T-Shaped Team Members</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27</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11187764" cy="1077218"/>
          </a:xfrm>
          <a:prstGeom prst="rect">
            <a:avLst/>
          </a:prstGeom>
        </p:spPr>
        <p:txBody>
          <a:bodyPr wrap="square">
            <a:spAutoFit/>
          </a:bodyPr>
          <a:lstStyle/>
          <a:p>
            <a:pPr marL="342900" indent="-342900">
              <a:buFont typeface="Arial" panose="020B0604020202020204" pitchFamily="34" charset="0"/>
              <a:buChar char="•"/>
            </a:pPr>
            <a:r>
              <a:rPr lang="en-US" sz="1600" dirty="0"/>
              <a:t>People who develop skills outside of their chosen or preferred skillset, have become known as “T-shaped”</a:t>
            </a:r>
          </a:p>
          <a:p>
            <a:pPr marL="342900" indent="-342900">
              <a:buFont typeface="Arial" panose="020B0604020202020204" pitchFamily="34" charset="0"/>
              <a:buChar char="•"/>
            </a:pPr>
            <a:r>
              <a:rPr lang="en-US" sz="1600" dirty="0"/>
              <a:t>The vertical part of the T represents the depth of their main, preferred skill</a:t>
            </a:r>
          </a:p>
          <a:p>
            <a:pPr marL="342900" indent="-342900">
              <a:buFont typeface="Arial" panose="020B0604020202020204" pitchFamily="34" charset="0"/>
              <a:buChar char="•"/>
            </a:pPr>
            <a:r>
              <a:rPr lang="en-US" sz="1600" dirty="0"/>
              <a:t>The horizontal part of the T represents other skills used in order to collaborate and get the work of the team to ‘done’</a:t>
            </a:r>
          </a:p>
          <a:p>
            <a:pPr marL="342900" indent="-342900">
              <a:buFont typeface="Arial" panose="020B0604020202020204" pitchFamily="34" charset="0"/>
              <a:buChar char="•"/>
            </a:pPr>
            <a:r>
              <a:rPr lang="en-US" sz="1600" dirty="0"/>
              <a:t>Truly cross-functional team members will do whatever is required of them to get the work done</a:t>
            </a:r>
          </a:p>
        </p:txBody>
      </p:sp>
      <p:pic>
        <p:nvPicPr>
          <p:cNvPr id="5" name="Picture 4">
            <a:extLst>
              <a:ext uri="{FF2B5EF4-FFF2-40B4-BE49-F238E27FC236}">
                <a16:creationId xmlns:a16="http://schemas.microsoft.com/office/drawing/2014/main" id="{0CAC1A7D-167D-4F44-B1D6-83D3B0894A08}"/>
              </a:ext>
            </a:extLst>
          </p:cNvPr>
          <p:cNvPicPr>
            <a:picLocks noChangeAspect="1"/>
          </p:cNvPicPr>
          <p:nvPr/>
        </p:nvPicPr>
        <p:blipFill>
          <a:blip r:embed="rId2"/>
          <a:stretch>
            <a:fillRect/>
          </a:stretch>
        </p:blipFill>
        <p:spPr>
          <a:xfrm>
            <a:off x="1688681" y="3375983"/>
            <a:ext cx="3948038" cy="3287027"/>
          </a:xfrm>
          <a:prstGeom prst="rect">
            <a:avLst/>
          </a:prstGeom>
        </p:spPr>
      </p:pic>
      <p:pic>
        <p:nvPicPr>
          <p:cNvPr id="7" name="Picture 6">
            <a:extLst>
              <a:ext uri="{FF2B5EF4-FFF2-40B4-BE49-F238E27FC236}">
                <a16:creationId xmlns:a16="http://schemas.microsoft.com/office/drawing/2014/main" id="{489AF248-323B-6041-8711-2F69A4E7C29C}"/>
              </a:ext>
            </a:extLst>
          </p:cNvPr>
          <p:cNvPicPr>
            <a:picLocks noChangeAspect="1"/>
          </p:cNvPicPr>
          <p:nvPr/>
        </p:nvPicPr>
        <p:blipFill>
          <a:blip r:embed="rId3"/>
          <a:stretch>
            <a:fillRect/>
          </a:stretch>
        </p:blipFill>
        <p:spPr>
          <a:xfrm>
            <a:off x="6096000" y="3375982"/>
            <a:ext cx="3905975" cy="3287028"/>
          </a:xfrm>
          <a:prstGeom prst="rect">
            <a:avLst/>
          </a:prstGeom>
        </p:spPr>
      </p:pic>
    </p:spTree>
    <p:extLst>
      <p:ext uri="{BB962C8B-B14F-4D97-AF65-F5344CB8AC3E}">
        <p14:creationId xmlns:p14="http://schemas.microsoft.com/office/powerpoint/2010/main" val="3240222427"/>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Agile Roles and Responsibilities</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28</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11187764" cy="1569660"/>
          </a:xfrm>
          <a:prstGeom prst="rect">
            <a:avLst/>
          </a:prstGeom>
        </p:spPr>
        <p:txBody>
          <a:bodyPr wrap="square">
            <a:spAutoFit/>
          </a:bodyPr>
          <a:lstStyle/>
          <a:p>
            <a:pPr marL="342900" indent="-342900">
              <a:buFont typeface="Arial" panose="020B0604020202020204" pitchFamily="34" charset="0"/>
              <a:buChar char="•"/>
            </a:pPr>
            <a:r>
              <a:rPr lang="en-US" sz="2400" dirty="0"/>
              <a:t>Agile team lead (ScrumMaster)</a:t>
            </a:r>
          </a:p>
          <a:p>
            <a:pPr marL="342900" indent="-342900">
              <a:buFont typeface="Arial" panose="020B0604020202020204" pitchFamily="34" charset="0"/>
              <a:buChar char="•"/>
            </a:pPr>
            <a:r>
              <a:rPr lang="en-US" sz="2400" dirty="0"/>
              <a:t>Product Owner</a:t>
            </a:r>
          </a:p>
          <a:p>
            <a:pPr marL="342900" indent="-342900">
              <a:buFont typeface="Arial" panose="020B0604020202020204" pitchFamily="34" charset="0"/>
              <a:buChar char="•"/>
            </a:pPr>
            <a:r>
              <a:rPr lang="en-US" sz="2400" dirty="0"/>
              <a:t>Development Team</a:t>
            </a:r>
          </a:p>
          <a:p>
            <a:pPr marL="342900" indent="-342900">
              <a:buFont typeface="Arial" panose="020B0604020202020204" pitchFamily="34" charset="0"/>
              <a:buChar char="•"/>
            </a:pPr>
            <a:r>
              <a:rPr lang="en-US" sz="2400" dirty="0"/>
              <a:t>Together all three roles make up an </a:t>
            </a:r>
            <a:r>
              <a:rPr lang="en-US" sz="2400" b="1" dirty="0"/>
              <a:t>Agile Team</a:t>
            </a:r>
            <a:endParaRPr lang="en-US" sz="2400" dirty="0"/>
          </a:p>
        </p:txBody>
      </p:sp>
      <p:pic>
        <p:nvPicPr>
          <p:cNvPr id="2" name="Picture 1">
            <a:extLst>
              <a:ext uri="{FF2B5EF4-FFF2-40B4-BE49-F238E27FC236}">
                <a16:creationId xmlns:a16="http://schemas.microsoft.com/office/drawing/2014/main" id="{B7A45B35-6A7D-2241-B58B-850EF90BA017}"/>
              </a:ext>
            </a:extLst>
          </p:cNvPr>
          <p:cNvPicPr>
            <a:picLocks noChangeAspect="1"/>
          </p:cNvPicPr>
          <p:nvPr/>
        </p:nvPicPr>
        <p:blipFill>
          <a:blip r:embed="rId2"/>
          <a:stretch>
            <a:fillRect/>
          </a:stretch>
        </p:blipFill>
        <p:spPr>
          <a:xfrm>
            <a:off x="6314761" y="3247867"/>
            <a:ext cx="5251651" cy="3149329"/>
          </a:xfrm>
          <a:prstGeom prst="rect">
            <a:avLst/>
          </a:prstGeom>
        </p:spPr>
      </p:pic>
    </p:spTree>
    <p:extLst>
      <p:ext uri="{BB962C8B-B14F-4D97-AF65-F5344CB8AC3E}">
        <p14:creationId xmlns:p14="http://schemas.microsoft.com/office/powerpoint/2010/main" val="2093790708"/>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pPr marL="342900" indent="-342900">
              <a:buFont typeface="Arial" panose="020B0604020202020204" pitchFamily="34" charset="0"/>
              <a:buChar char="•"/>
            </a:pPr>
            <a:r>
              <a:rPr lang="en-US" sz="4000" dirty="0"/>
              <a:t>Agile Team Lead</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29</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11187764" cy="1569660"/>
          </a:xfrm>
          <a:prstGeom prst="rect">
            <a:avLst/>
          </a:prstGeom>
        </p:spPr>
        <p:txBody>
          <a:bodyPr wrap="square">
            <a:spAutoFit/>
          </a:bodyPr>
          <a:lstStyle/>
          <a:p>
            <a:pPr marL="342900" indent="-342900">
              <a:buFont typeface="Arial" panose="020B0604020202020204" pitchFamily="34" charset="0"/>
              <a:buChar char="•"/>
            </a:pPr>
            <a:r>
              <a:rPr lang="en-US" sz="2400" dirty="0"/>
              <a:t>Transparency</a:t>
            </a:r>
          </a:p>
          <a:p>
            <a:pPr marL="342900" indent="-342900">
              <a:buFont typeface="Arial" panose="020B0604020202020204" pitchFamily="34" charset="0"/>
              <a:buChar char="•"/>
            </a:pPr>
            <a:r>
              <a:rPr lang="en-US" sz="2400" dirty="0"/>
              <a:t>Empiricism</a:t>
            </a:r>
          </a:p>
          <a:p>
            <a:pPr marL="342900" indent="-342900">
              <a:buFont typeface="Arial" panose="020B0604020202020204" pitchFamily="34" charset="0"/>
              <a:buChar char="•"/>
            </a:pPr>
            <a:r>
              <a:rPr lang="en-US" sz="2400" dirty="0"/>
              <a:t>Self Organization</a:t>
            </a:r>
          </a:p>
          <a:p>
            <a:pPr marL="342900" indent="-342900">
              <a:buFont typeface="Arial" panose="020B0604020202020204" pitchFamily="34" charset="0"/>
              <a:buChar char="•"/>
            </a:pPr>
            <a:r>
              <a:rPr lang="en-US" sz="2400" dirty="0"/>
              <a:t>Agile Values</a:t>
            </a:r>
          </a:p>
        </p:txBody>
      </p:sp>
      <p:pic>
        <p:nvPicPr>
          <p:cNvPr id="8" name="Picture 7">
            <a:extLst>
              <a:ext uri="{FF2B5EF4-FFF2-40B4-BE49-F238E27FC236}">
                <a16:creationId xmlns:a16="http://schemas.microsoft.com/office/drawing/2014/main" id="{8BFADEB8-2C10-CB46-8EC9-74A98EC407A1}"/>
              </a:ext>
            </a:extLst>
          </p:cNvPr>
          <p:cNvPicPr>
            <a:picLocks noChangeAspect="1"/>
          </p:cNvPicPr>
          <p:nvPr/>
        </p:nvPicPr>
        <p:blipFill>
          <a:blip r:embed="rId2"/>
          <a:stretch>
            <a:fillRect/>
          </a:stretch>
        </p:blipFill>
        <p:spPr>
          <a:xfrm>
            <a:off x="3712197" y="3525061"/>
            <a:ext cx="7854215" cy="2159210"/>
          </a:xfrm>
          <a:prstGeom prst="rect">
            <a:avLst/>
          </a:prstGeom>
        </p:spPr>
      </p:pic>
    </p:spTree>
    <p:extLst>
      <p:ext uri="{BB962C8B-B14F-4D97-AF65-F5344CB8AC3E}">
        <p14:creationId xmlns:p14="http://schemas.microsoft.com/office/powerpoint/2010/main" val="867127622"/>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5561BD-1601-4293-BF90-60C955360F47}"/>
              </a:ext>
            </a:extLst>
          </p:cNvPr>
          <p:cNvSpPr>
            <a:spLocks noGrp="1"/>
          </p:cNvSpPr>
          <p:nvPr>
            <p:ph type="body" sz="quarter" idx="10"/>
          </p:nvPr>
        </p:nvSpPr>
        <p:spPr/>
        <p:txBody>
          <a:bodyPr>
            <a:normAutofit/>
          </a:bodyPr>
          <a:lstStyle/>
          <a:p>
            <a:pPr marL="0" indent="0" algn="ctr">
              <a:buNone/>
            </a:pPr>
            <a:endParaRPr lang="bg-BG" sz="3600" b="1" dirty="0"/>
          </a:p>
          <a:p>
            <a:pPr marL="0" indent="0" algn="ctr">
              <a:buNone/>
            </a:pPr>
            <a:r>
              <a:rPr lang="en-US" sz="8000" b="1" dirty="0">
                <a:solidFill>
                  <a:schemeClr val="tx2">
                    <a:lumMod val="75000"/>
                  </a:schemeClr>
                </a:solidFill>
                <a:hlinkClick r:id="rId2"/>
              </a:rPr>
              <a:t>sli.do</a:t>
            </a:r>
            <a:br>
              <a:rPr lang="en-US" sz="2000" b="1" dirty="0"/>
            </a:br>
            <a:r>
              <a:rPr lang="en-US" sz="10000" b="1" dirty="0"/>
              <a:t>#Agile-2021</a:t>
            </a:r>
          </a:p>
        </p:txBody>
      </p:sp>
      <p:sp>
        <p:nvSpPr>
          <p:cNvPr id="4" name="Title 3"/>
          <p:cNvSpPr>
            <a:spLocks noGrp="1"/>
          </p:cNvSpPr>
          <p:nvPr>
            <p:ph type="title"/>
          </p:nvPr>
        </p:nvSpPr>
        <p:spPr/>
        <p:txBody>
          <a:bodyPr>
            <a:normAutofit/>
          </a:bodyPr>
          <a:lstStyle/>
          <a:p>
            <a:r>
              <a:rPr lang="en-US" sz="4800"/>
              <a:t>Have a Question?</a:t>
            </a:r>
            <a:endParaRPr lang="en-US" sz="4800" dirty="0"/>
          </a:p>
        </p:txBody>
      </p:sp>
    </p:spTree>
    <p:extLst>
      <p:ext uri="{BB962C8B-B14F-4D97-AF65-F5344CB8AC3E}">
        <p14:creationId xmlns:p14="http://schemas.microsoft.com/office/powerpoint/2010/main" val="28282882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pPr marL="342900" indent="-342900">
              <a:buFont typeface="Arial" panose="020B0604020202020204" pitchFamily="34" charset="0"/>
              <a:buChar char="•"/>
            </a:pPr>
            <a:r>
              <a:rPr lang="en-US" sz="4000" dirty="0"/>
              <a:t>Product Owner</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30</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11187764" cy="1200329"/>
          </a:xfrm>
          <a:prstGeom prst="rect">
            <a:avLst/>
          </a:prstGeom>
        </p:spPr>
        <p:txBody>
          <a:bodyPr wrap="square">
            <a:spAutoFit/>
          </a:bodyPr>
          <a:lstStyle/>
          <a:p>
            <a:pPr marL="342900" indent="-342900">
              <a:buFont typeface="Arial" panose="020B0604020202020204" pitchFamily="34" charset="0"/>
              <a:buChar char="•"/>
            </a:pPr>
            <a:r>
              <a:rPr lang="en-US" sz="2400" dirty="0"/>
              <a:t>Managing the backlog </a:t>
            </a:r>
          </a:p>
          <a:p>
            <a:pPr marL="342900" indent="-342900">
              <a:buFont typeface="Arial" panose="020B0604020202020204" pitchFamily="34" charset="0"/>
              <a:buChar char="•"/>
            </a:pPr>
            <a:r>
              <a:rPr lang="en-US" sz="2400" dirty="0"/>
              <a:t>Release management </a:t>
            </a:r>
          </a:p>
          <a:p>
            <a:pPr marL="342900" indent="-342900">
              <a:buFont typeface="Arial" panose="020B0604020202020204" pitchFamily="34" charset="0"/>
              <a:buChar char="•"/>
            </a:pPr>
            <a:r>
              <a:rPr lang="en-US" sz="2400" dirty="0"/>
              <a:t>Stakeholder management </a:t>
            </a:r>
          </a:p>
        </p:txBody>
      </p:sp>
      <p:pic>
        <p:nvPicPr>
          <p:cNvPr id="5" name="Picture 4">
            <a:extLst>
              <a:ext uri="{FF2B5EF4-FFF2-40B4-BE49-F238E27FC236}">
                <a16:creationId xmlns:a16="http://schemas.microsoft.com/office/drawing/2014/main" id="{09979896-A4F3-8346-8411-18C2897E73A3}"/>
              </a:ext>
            </a:extLst>
          </p:cNvPr>
          <p:cNvPicPr>
            <a:picLocks noChangeAspect="1"/>
          </p:cNvPicPr>
          <p:nvPr/>
        </p:nvPicPr>
        <p:blipFill>
          <a:blip r:embed="rId2"/>
          <a:stretch>
            <a:fillRect/>
          </a:stretch>
        </p:blipFill>
        <p:spPr>
          <a:xfrm>
            <a:off x="4687503" y="2799285"/>
            <a:ext cx="6878909" cy="3597912"/>
          </a:xfrm>
          <a:prstGeom prst="rect">
            <a:avLst/>
          </a:prstGeom>
        </p:spPr>
      </p:pic>
    </p:spTree>
    <p:extLst>
      <p:ext uri="{BB962C8B-B14F-4D97-AF65-F5344CB8AC3E}">
        <p14:creationId xmlns:p14="http://schemas.microsoft.com/office/powerpoint/2010/main" val="467132728"/>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pPr marL="342900" indent="-342900">
              <a:buFont typeface="Arial" panose="020B0604020202020204" pitchFamily="34" charset="0"/>
              <a:buChar char="•"/>
            </a:pPr>
            <a:r>
              <a:rPr lang="en-US" sz="4000" dirty="0"/>
              <a:t>Development Team</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31</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1" y="1436991"/>
            <a:ext cx="11187764" cy="1569660"/>
          </a:xfrm>
          <a:prstGeom prst="rect">
            <a:avLst/>
          </a:prstGeom>
        </p:spPr>
        <p:txBody>
          <a:bodyPr wrap="square">
            <a:spAutoFit/>
          </a:bodyPr>
          <a:lstStyle/>
          <a:p>
            <a:pPr marL="342900" indent="-342900">
              <a:buFont typeface="Arial" panose="020B0604020202020204" pitchFamily="34" charset="0"/>
              <a:buChar char="•"/>
            </a:pPr>
            <a:r>
              <a:rPr lang="en-US" sz="2400" dirty="0"/>
              <a:t>The development team are the people that do the work</a:t>
            </a:r>
          </a:p>
          <a:p>
            <a:pPr marL="342900" indent="-342900">
              <a:buFont typeface="Arial" panose="020B0604020202020204" pitchFamily="34" charset="0"/>
              <a:buChar char="•"/>
            </a:pPr>
            <a:r>
              <a:rPr lang="en-US" sz="2400" dirty="0"/>
              <a:t>Does development team mean engineers?</a:t>
            </a:r>
          </a:p>
          <a:p>
            <a:pPr marL="342900" indent="-342900">
              <a:buFont typeface="Arial" panose="020B0604020202020204" pitchFamily="34" charset="0"/>
              <a:buChar char="•"/>
            </a:pPr>
            <a:r>
              <a:rPr lang="en-US" sz="2400" dirty="0"/>
              <a:t>Development team can be comprised of all kinds of people including designers, technical writers, programmers, etc.</a:t>
            </a:r>
          </a:p>
        </p:txBody>
      </p:sp>
      <p:pic>
        <p:nvPicPr>
          <p:cNvPr id="5" name="Picture 4">
            <a:extLst>
              <a:ext uri="{FF2B5EF4-FFF2-40B4-BE49-F238E27FC236}">
                <a16:creationId xmlns:a16="http://schemas.microsoft.com/office/drawing/2014/main" id="{B276C0BD-97C7-A142-B6E8-D073FBE2C40B}"/>
              </a:ext>
            </a:extLst>
          </p:cNvPr>
          <p:cNvPicPr>
            <a:picLocks noChangeAspect="1"/>
          </p:cNvPicPr>
          <p:nvPr/>
        </p:nvPicPr>
        <p:blipFill>
          <a:blip r:embed="rId2"/>
          <a:stretch>
            <a:fillRect/>
          </a:stretch>
        </p:blipFill>
        <p:spPr>
          <a:xfrm>
            <a:off x="3811604" y="3829379"/>
            <a:ext cx="7754808" cy="2567817"/>
          </a:xfrm>
          <a:prstGeom prst="rect">
            <a:avLst/>
          </a:prstGeom>
        </p:spPr>
      </p:pic>
    </p:spTree>
    <p:extLst>
      <p:ext uri="{BB962C8B-B14F-4D97-AF65-F5344CB8AC3E}">
        <p14:creationId xmlns:p14="http://schemas.microsoft.com/office/powerpoint/2010/main" val="4241548965"/>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8363" y="1655763"/>
            <a:ext cx="7583187"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32</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6765" y="1419225"/>
            <a:ext cx="8628882" cy="5301720"/>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endParaRPr lang="bg-BG" sz="2400" dirty="0">
                <a:solidFill>
                  <a:schemeClr val="bg2"/>
                </a:solidFill>
              </a:endParaRPr>
            </a:p>
            <a:p>
              <a:endParaRPr lang="bg-BG" sz="2400" dirty="0">
                <a:solidFill>
                  <a:schemeClr val="bg2"/>
                </a:solidFill>
              </a:endParaRPr>
            </a:p>
            <a:p>
              <a:pPr marL="1028700" lvl="1" indent="-571500">
                <a:buClr>
                  <a:schemeClr val="bg2"/>
                </a:buClr>
                <a:buFont typeface="Wingdings" panose="05000000000000000000" pitchFamily="2" charset="2"/>
                <a:buChar char="§"/>
              </a:pPr>
              <a:r>
                <a:rPr lang="en-US" sz="2800" dirty="0">
                  <a:solidFill>
                    <a:schemeClr val="bg2"/>
                  </a:solidFill>
                </a:rPr>
                <a:t>SDLC</a:t>
              </a:r>
            </a:p>
            <a:p>
              <a:pPr marL="1028700" lvl="1" indent="-571500">
                <a:buFont typeface="Wingdings" panose="05000000000000000000" pitchFamily="2" charset="2"/>
                <a:buChar char="§"/>
              </a:pPr>
              <a:r>
                <a:rPr lang="en-US" sz="2800" dirty="0">
                  <a:solidFill>
                    <a:schemeClr val="bg2"/>
                  </a:solidFill>
                </a:rPr>
                <a:t>Agile SDLC</a:t>
              </a:r>
            </a:p>
            <a:p>
              <a:pPr marL="1028700" lvl="1" indent="-571500">
                <a:buFont typeface="Wingdings" panose="05000000000000000000" pitchFamily="2" charset="2"/>
                <a:buChar char="§"/>
              </a:pPr>
              <a:r>
                <a:rPr lang="en-US" sz="2800" dirty="0">
                  <a:solidFill>
                    <a:schemeClr val="bg2"/>
                  </a:solidFill>
                </a:rPr>
                <a:t>Cross-functional Teams</a:t>
              </a:r>
            </a:p>
            <a:p>
              <a:pPr marL="1028700" lvl="1" indent="-571500">
                <a:buFont typeface="Wingdings" panose="05000000000000000000" pitchFamily="2" charset="2"/>
                <a:buChar char="§"/>
              </a:pPr>
              <a:r>
                <a:rPr lang="en-US" sz="2800" dirty="0">
                  <a:solidFill>
                    <a:schemeClr val="bg2"/>
                  </a:solidFill>
                </a:rPr>
                <a:t>Roles and Responsibilities</a:t>
              </a:r>
            </a:p>
            <a:p>
              <a:pPr marL="1028700" lvl="1" indent="-571500">
                <a:buFont typeface="Wingdings" panose="05000000000000000000" pitchFamily="2" charset="2"/>
                <a:buChar char="§"/>
              </a:pPr>
              <a:endParaRPr lang="en-US" sz="2800" dirty="0">
                <a:solidFill>
                  <a:schemeClr val="bg2"/>
                </a:solidFill>
              </a:endParaRPr>
            </a:p>
            <a:p>
              <a:pPr algn="ctr"/>
              <a:endParaRPr lang="ko-KR" altLang="en-US" sz="2400"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5647" y="3276600"/>
            <a:ext cx="2883428" cy="3120594"/>
          </a:xfrm>
          <a:prstGeom prst="rect">
            <a:avLst/>
          </a:prstGeom>
        </p:spPr>
      </p:pic>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9283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1104" r="-2878"/>
          <a:stretch/>
        </p:blipFill>
        <p:spPr>
          <a:xfrm>
            <a:off x="5111631" y="4407698"/>
            <a:ext cx="6140835" cy="951208"/>
          </a:xfrm>
          <a:prstGeom prst="roundRect">
            <a:avLst/>
          </a:prstGeom>
          <a:solidFill>
            <a:schemeClr val="bg2"/>
          </a:solidFill>
          <a:ln>
            <a:solidFill>
              <a:schemeClr val="tx1"/>
            </a:solidFill>
          </a:ln>
          <a:effectLst>
            <a:softEdge rad="0"/>
          </a:effectLst>
        </p:spPr>
      </p:pic>
      <p:pic>
        <p:nvPicPr>
          <p:cNvPr id="30" name="Indeavr">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69" t="4939" r="-5810" b="5775"/>
          <a:stretch/>
        </p:blipFill>
        <p:spPr bwMode="auto">
          <a:xfrm>
            <a:off x="4204340" y="3339000"/>
            <a:ext cx="4272023" cy="899525"/>
          </a:xfrm>
          <a:prstGeom prst="roundRect">
            <a:avLst/>
          </a:prstGeom>
          <a:solidFill>
            <a:schemeClr val="bg2"/>
          </a:solidFill>
          <a:ln>
            <a:solidFill>
              <a:schemeClr val="tx1"/>
            </a:solidFill>
          </a:ln>
          <a:effectLst/>
        </p:spPr>
      </p:pic>
      <p:pic>
        <p:nvPicPr>
          <p:cNvPr id="36" name="SB Tech">
            <a:hlinkClick r:id="rId7"/>
          </p:cNvPr>
          <p:cNvPicPr>
            <a:picLocks noChangeAspect="1"/>
          </p:cNvPicPr>
          <p:nvPr/>
        </p:nvPicPr>
        <p:blipFill rotWithShape="1">
          <a:blip r:embed="rId8" cstate="print">
            <a:extLst>
              <a:ext uri="{28A0092B-C50C-407E-A947-70E740481C1C}">
                <a14:useLocalDpi xmlns:a14="http://schemas.microsoft.com/office/drawing/2010/main" val="0"/>
              </a:ext>
            </a:extLst>
          </a:blip>
          <a:srcRect l="2257" t="5588" r="-7813" b="1819"/>
          <a:stretch/>
        </p:blipFill>
        <p:spPr>
          <a:xfrm>
            <a:off x="1063878" y="2301988"/>
            <a:ext cx="2926080" cy="900000"/>
          </a:xfrm>
          <a:prstGeom prst="roundRect">
            <a:avLst/>
          </a:prstGeom>
          <a:solidFill>
            <a:schemeClr val="bg2"/>
          </a:solidFill>
          <a:ln>
            <a:solidFill>
              <a:schemeClr val="tx1"/>
            </a:solidFill>
          </a:ln>
          <a:effectLst/>
        </p:spPr>
      </p:pic>
      <p:pic>
        <p:nvPicPr>
          <p:cNvPr id="27" name="Postbank">
            <a:hlinkClick r:id="rId9"/>
          </p:cNvPr>
          <p:cNvPicPr>
            <a:picLocks noChangeAspect="1"/>
          </p:cNvPicPr>
          <p:nvPr/>
        </p:nvPicPr>
        <p:blipFill rotWithShape="1">
          <a:blip r:embed="rId10" cstate="print">
            <a:extLst>
              <a:ext uri="{28A0092B-C50C-407E-A947-70E740481C1C}">
                <a14:useLocalDpi xmlns:a14="http://schemas.microsoft.com/office/drawing/2010/main" val="0"/>
              </a:ext>
            </a:extLst>
          </a:blip>
          <a:srcRect l="-20749" t="-8951" r="-23891" b="-8951"/>
          <a:stretch/>
        </p:blipFill>
        <p:spPr>
          <a:xfrm>
            <a:off x="8320122" y="1224899"/>
            <a:ext cx="2926650" cy="882654"/>
          </a:xfrm>
          <a:prstGeom prst="roundRect">
            <a:avLst/>
          </a:prstGeom>
          <a:solidFill>
            <a:schemeClr val="bg2"/>
          </a:solidFill>
          <a:ln>
            <a:solidFill>
              <a:schemeClr val="tx1"/>
            </a:solidFill>
          </a:ln>
          <a:effectLst/>
        </p:spPr>
      </p:pic>
      <p:pic>
        <p:nvPicPr>
          <p:cNvPr id="37" name="SmartIT">
            <a:hlinkClick r:id="rId11"/>
          </p:cNvPr>
          <p:cNvPicPr>
            <a:picLocks noChangeAspect="1"/>
          </p:cNvPicPr>
          <p:nvPr/>
        </p:nvPicPr>
        <p:blipFill rotWithShape="1">
          <a:blip r:embed="rId12" cstate="print">
            <a:extLst>
              <a:ext uri="{28A0092B-C50C-407E-A947-70E740481C1C}">
                <a14:useLocalDpi xmlns:a14="http://schemas.microsoft.com/office/drawing/2010/main" val="0"/>
              </a:ext>
            </a:extLst>
          </a:blip>
          <a:srcRect l="-8527" t="-16504" r="-13960" b="-16504"/>
          <a:stretch/>
        </p:blipFill>
        <p:spPr>
          <a:xfrm>
            <a:off x="4188000" y="2287667"/>
            <a:ext cx="4288364" cy="903495"/>
          </a:xfrm>
          <a:prstGeom prst="roundRect">
            <a:avLst/>
          </a:prstGeom>
          <a:solidFill>
            <a:schemeClr val="bg2"/>
          </a:solidFill>
          <a:ln>
            <a:solidFill>
              <a:schemeClr val="tx1"/>
            </a:solidFill>
          </a:ln>
          <a:effectLst/>
        </p:spPr>
      </p:pic>
      <p:pic>
        <p:nvPicPr>
          <p:cNvPr id="28" name="Codexio">
            <a:hlinkClick r:id="rId13"/>
          </p:cNvPr>
          <p:cNvPicPr>
            <a:picLocks noChangeAspect="1"/>
          </p:cNvPicPr>
          <p:nvPr/>
        </p:nvPicPr>
        <p:blipFill rotWithShape="1">
          <a:blip r:embed="rId14" cstate="hqprint">
            <a:extLst>
              <a:ext uri="{28A0092B-C50C-407E-A947-70E740481C1C}">
                <a14:useLocalDpi xmlns:a14="http://schemas.microsoft.com/office/drawing/2010/main" val="0"/>
              </a:ext>
            </a:extLst>
          </a:blip>
          <a:srcRect l="3315" t="4941" r="3550" b="4346"/>
          <a:stretch/>
        </p:blipFill>
        <p:spPr>
          <a:xfrm>
            <a:off x="8841000" y="2304529"/>
            <a:ext cx="1966594" cy="1835427"/>
          </a:xfrm>
          <a:prstGeom prst="roundRect">
            <a:avLst/>
          </a:prstGeom>
          <a:solidFill>
            <a:schemeClr val="bg2"/>
          </a:solidFill>
          <a:ln>
            <a:solidFill>
              <a:schemeClr val="tx1"/>
            </a:solidFill>
          </a:ln>
          <a:effectLst/>
        </p:spPr>
      </p:pic>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pic>
        <p:nvPicPr>
          <p:cNvPr id="2" name="Picture 1">
            <a:hlinkClick r:id="rId15"/>
          </p:cNvPr>
          <p:cNvPicPr>
            <a:picLocks noChangeAspect="1"/>
          </p:cNvPicPr>
          <p:nvPr/>
        </p:nvPicPr>
        <p:blipFill rotWithShape="1">
          <a:blip r:embed="rId16"/>
          <a:srcRect l="5838" t="5064" r="4136" b="5064"/>
          <a:stretch/>
        </p:blipFill>
        <p:spPr>
          <a:xfrm>
            <a:off x="1076054" y="3362375"/>
            <a:ext cx="2913904" cy="908427"/>
          </a:xfrm>
          <a:prstGeom prst="roundRect">
            <a:avLst/>
          </a:prstGeom>
          <a:solidFill>
            <a:schemeClr val="bg2"/>
          </a:solidFill>
          <a:ln>
            <a:solidFill>
              <a:schemeClr val="tx1"/>
            </a:solidFill>
          </a:ln>
          <a:effectLst/>
        </p:spPr>
      </p:pic>
      <p:pic>
        <p:nvPicPr>
          <p:cNvPr id="3" name="Picture 2">
            <a:hlinkClick r:id="rId17"/>
          </p:cNvPr>
          <p:cNvPicPr>
            <a:picLocks noChangeAspect="1"/>
          </p:cNvPicPr>
          <p:nvPr/>
        </p:nvPicPr>
        <p:blipFill>
          <a:blip r:embed="rId18"/>
          <a:stretch>
            <a:fillRect/>
          </a:stretch>
        </p:blipFill>
        <p:spPr>
          <a:xfrm>
            <a:off x="2922665" y="1233899"/>
            <a:ext cx="1380716" cy="864655"/>
          </a:xfrm>
          <a:prstGeom prst="roundRect">
            <a:avLst/>
          </a:prstGeom>
          <a:solidFill>
            <a:schemeClr val="bg2"/>
          </a:solidFill>
          <a:ln>
            <a:solidFill>
              <a:schemeClr val="tx1"/>
            </a:solidFill>
          </a:ln>
          <a:effectLst/>
        </p:spPr>
      </p:pic>
      <p:pic>
        <p:nvPicPr>
          <p:cNvPr id="5" name="Picture 4">
            <a:hlinkClick r:id="rId19"/>
          </p:cNvPr>
          <p:cNvPicPr>
            <a:picLocks noChangeAspect="1"/>
          </p:cNvPicPr>
          <p:nvPr/>
        </p:nvPicPr>
        <p:blipFill>
          <a:blip r:embed="rId20"/>
          <a:stretch>
            <a:fillRect/>
          </a:stretch>
        </p:blipFill>
        <p:spPr>
          <a:xfrm>
            <a:off x="1063878" y="1238451"/>
            <a:ext cx="1505139" cy="864654"/>
          </a:xfrm>
          <a:prstGeom prst="roundRect">
            <a:avLst/>
          </a:prstGeom>
          <a:solidFill>
            <a:schemeClr val="bg2"/>
          </a:solidFill>
          <a:ln>
            <a:solidFill>
              <a:schemeClr val="tx1"/>
            </a:solidFill>
          </a:ln>
          <a:effectLst/>
        </p:spPr>
      </p:pic>
      <p:pic>
        <p:nvPicPr>
          <p:cNvPr id="6" name="Picture 5">
            <a:hlinkClick r:id="rId21"/>
          </p:cNvPr>
          <p:cNvPicPr>
            <a:picLocks noChangeAspect="1"/>
          </p:cNvPicPr>
          <p:nvPr/>
        </p:nvPicPr>
        <p:blipFill rotWithShape="1">
          <a:blip r:embed="rId22"/>
          <a:srcRect l="-1097" r="-4528"/>
          <a:stretch/>
        </p:blipFill>
        <p:spPr>
          <a:xfrm>
            <a:off x="4637814" y="1224899"/>
            <a:ext cx="3388735" cy="882654"/>
          </a:xfrm>
          <a:prstGeom prst="roundRect">
            <a:avLst/>
          </a:prstGeom>
          <a:solidFill>
            <a:schemeClr val="bg2"/>
          </a:solidFill>
          <a:ln>
            <a:solidFill>
              <a:schemeClr val="tx1"/>
            </a:solidFill>
          </a:ln>
          <a:effectLst/>
        </p:spPr>
      </p:pic>
      <p:pic>
        <p:nvPicPr>
          <p:cNvPr id="7" name="Picture 6">
            <a:hlinkClick r:id="rId23"/>
          </p:cNvPr>
          <p:cNvPicPr>
            <a:picLocks noChangeAspect="1"/>
          </p:cNvPicPr>
          <p:nvPr/>
        </p:nvPicPr>
        <p:blipFill>
          <a:blip r:embed="rId24"/>
          <a:stretch>
            <a:fillRect/>
          </a:stretch>
        </p:blipFill>
        <p:spPr>
          <a:xfrm>
            <a:off x="5131802" y="5516785"/>
            <a:ext cx="3214198" cy="886695"/>
          </a:xfrm>
          <a:prstGeom prst="roundRect">
            <a:avLst/>
          </a:prstGeom>
          <a:solidFill>
            <a:schemeClr val="bg2"/>
          </a:solidFill>
          <a:ln>
            <a:solidFill>
              <a:schemeClr val="tx1"/>
            </a:solidFill>
          </a:ln>
          <a:effectLst/>
        </p:spPr>
      </p:pic>
      <p:pic>
        <p:nvPicPr>
          <p:cNvPr id="23" name="SmartIT">
            <a:hlinkClick r:id="rId25"/>
            <a:extLst>
              <a:ext uri="{FF2B5EF4-FFF2-40B4-BE49-F238E27FC236}">
                <a16:creationId xmlns:a16="http://schemas.microsoft.com/office/drawing/2014/main" id="{115D4F40-B5EA-427C-849F-B6EFFC9B617C}"/>
              </a:ext>
            </a:extLst>
          </p:cNvPr>
          <p:cNvPicPr>
            <a:picLocks noChangeAspect="1"/>
          </p:cNvPicPr>
          <p:nvPr/>
        </p:nvPicPr>
        <p:blipFill rotWithShape="1">
          <a:blip r:embed="rId26">
            <a:extLst>
              <a:ext uri="{28A0092B-C50C-407E-A947-70E740481C1C}">
                <a14:useLocalDpi xmlns:a14="http://schemas.microsoft.com/office/drawing/2010/main" val="0"/>
              </a:ext>
            </a:extLst>
          </a:blip>
          <a:srcRect l="-1863" t="-5711" r="-3984" b="-8810"/>
          <a:stretch/>
        </p:blipFill>
        <p:spPr>
          <a:xfrm>
            <a:off x="8595012" y="5492060"/>
            <a:ext cx="2651760" cy="900000"/>
          </a:xfrm>
          <a:prstGeom prst="roundRect">
            <a:avLst/>
          </a:prstGeom>
          <a:solidFill>
            <a:schemeClr val="bg2"/>
          </a:solidFill>
          <a:ln>
            <a:solidFill>
              <a:schemeClr val="tx1"/>
            </a:solidFill>
          </a:ln>
          <a:effectLst>
            <a:softEdge rad="0"/>
          </a:effectLst>
          <a:scene3d>
            <a:camera prst="orthographicFront"/>
            <a:lightRig rig="threePt" dir="t"/>
          </a:scene3d>
          <a:sp3d/>
        </p:spPr>
      </p:pic>
      <p:pic>
        <p:nvPicPr>
          <p:cNvPr id="8" name="Картина 7">
            <a:extLst>
              <a:ext uri="{FF2B5EF4-FFF2-40B4-BE49-F238E27FC236}">
                <a16:creationId xmlns:a16="http://schemas.microsoft.com/office/drawing/2014/main" id="{F441F556-13A4-448E-B8DB-0D040FB86A4A}"/>
              </a:ext>
            </a:extLst>
          </p:cNvPr>
          <p:cNvPicPr>
            <a:picLocks noChangeAspect="1"/>
          </p:cNvPicPr>
          <p:nvPr/>
        </p:nvPicPr>
        <p:blipFill rotWithShape="1">
          <a:blip r:embed="rId27" cstate="hqprint">
            <a:extLst>
              <a:ext uri="{28A0092B-C50C-407E-A947-70E740481C1C}">
                <a14:useLocalDpi xmlns:a14="http://schemas.microsoft.com/office/drawing/2010/main" val="0"/>
              </a:ext>
            </a:extLst>
          </a:blip>
          <a:srcRect l="-4372" t="-4131" r="-2923" b="-8314"/>
          <a:stretch/>
        </p:blipFill>
        <p:spPr>
          <a:xfrm>
            <a:off x="1063878" y="4407697"/>
            <a:ext cx="3837857" cy="2016760"/>
          </a:xfrm>
          <a:prstGeom prst="roundRect">
            <a:avLst/>
          </a:prstGeom>
          <a:ln>
            <a:solidFill>
              <a:schemeClr val="tx1"/>
            </a:solidFill>
          </a:ln>
        </p:spPr>
      </p:pic>
    </p:spTree>
    <p:extLst>
      <p:ext uri="{BB962C8B-B14F-4D97-AF65-F5344CB8AC3E}">
        <p14:creationId xmlns:p14="http://schemas.microsoft.com/office/powerpoint/2010/main" val="32693037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grpSp>
        <p:nvGrpSpPr>
          <p:cNvPr id="7" name="Group 6">
            <a:extLst>
              <a:ext uri="{FF2B5EF4-FFF2-40B4-BE49-F238E27FC236}">
                <a16:creationId xmlns:a16="http://schemas.microsoft.com/office/drawing/2014/main" id="{8F94737B-4698-41F8-AC81-9324F12880B9}"/>
              </a:ext>
            </a:extLst>
          </p:cNvPr>
          <p:cNvGrpSpPr/>
          <p:nvPr/>
        </p:nvGrpSpPr>
        <p:grpSpPr>
          <a:xfrm>
            <a:off x="1983345" y="1711221"/>
            <a:ext cx="8225314" cy="4149116"/>
            <a:chOff x="1492446" y="2067924"/>
            <a:chExt cx="6811766" cy="3436077"/>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4" name="Picture 3">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7128"/>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6" name="Picture 5">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Tree>
    <p:extLst>
      <p:ext uri="{BB962C8B-B14F-4D97-AF65-F5344CB8AC3E}">
        <p14:creationId xmlns:p14="http://schemas.microsoft.com/office/powerpoint/2010/main" val="27434485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http://softuni.foundation/</a:t>
            </a:r>
            <a:endParaRPr lang="en-US" sz="3000" noProof="1"/>
          </a:p>
          <a:p>
            <a:pPr>
              <a:lnSpc>
                <a:spcPct val="100000"/>
              </a:lnSpc>
            </a:pPr>
            <a:r>
              <a:rPr lang="en-US" sz="3200" dirty="0"/>
              <a:t>Software University @ Facebook</a:t>
            </a:r>
          </a:p>
          <a:p>
            <a:pPr marL="990575" lvl="1" indent="-380990" defTabSz="1219170">
              <a:lnSpc>
                <a:spcPct val="100000"/>
              </a:lnSpc>
              <a:tabLst>
                <a:tab pos="282575" algn="l"/>
              </a:tabLst>
              <a:defRPr/>
            </a:pPr>
            <a:r>
              <a:rPr lang="en-US" sz="2900" noProof="1">
                <a:solidFill>
                  <a:srgbClr val="234465"/>
                </a:solidFill>
                <a:hlinkClick r:id="rId5"/>
              </a:rPr>
              <a:t>facebook.com/SoftwareUniversity</a:t>
            </a:r>
            <a:endParaRPr lang="en-US" sz="2900" noProof="1">
              <a:solidFill>
                <a:srgbClr val="234465"/>
              </a:solidFill>
            </a:endParaRPr>
          </a:p>
          <a:p>
            <a:pPr>
              <a:lnSpc>
                <a:spcPct val="100000"/>
              </a:lnSpc>
            </a:pPr>
            <a:r>
              <a:rPr lang="en-US" sz="3200" dirty="0"/>
              <a:t>Software University Forums</a:t>
            </a:r>
          </a:p>
          <a:p>
            <a:pPr marL="990575" lvl="1" indent="-380990" defTabSz="1219170">
              <a:lnSpc>
                <a:spcPct val="100000"/>
              </a:lnSpc>
              <a:tabLst>
                <a:tab pos="282575" algn="l"/>
              </a:tabLst>
              <a:defRPr/>
            </a:pPr>
            <a:r>
              <a:rPr lang="en-US" sz="2800" dirty="0">
                <a:hlinkClick r:id="rId6"/>
              </a:rPr>
              <a:t>forum.softuni.bg</a:t>
            </a:r>
            <a:endParaRPr lang="en-US" sz="2800"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0" name="Picture 9">
            <a:hlinkClick r:id="rId4" tooltip="Software University Founda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60073" y="3265920"/>
            <a:ext cx="1467096" cy="365922"/>
          </a:xfrm>
          <a:prstGeom prst="rect">
            <a:avLst/>
          </a:prstGeom>
        </p:spPr>
      </p:pic>
      <p:pic>
        <p:nvPicPr>
          <p:cNvPr id="15" name="Picture 14">
            <a:extLst>
              <a:ext uri="{FF2B5EF4-FFF2-40B4-BE49-F238E27FC236}">
                <a16:creationId xmlns:a16="http://schemas.microsoft.com/office/drawing/2014/main" id="{FF8B5863-FC71-441D-893C-E681B70BF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6579" y="2707943"/>
            <a:ext cx="2123136" cy="529549"/>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4432" y="2312861"/>
            <a:ext cx="3051512" cy="4063065"/>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35284" y="5017461"/>
            <a:ext cx="1042233" cy="1042233"/>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7785B3-8902-4F48-94BE-9072653B4F9F}"/>
              </a:ext>
            </a:extLst>
          </p:cNvPr>
          <p:cNvSpPr>
            <a:spLocks noGrp="1"/>
          </p:cNvSpPr>
          <p:nvPr>
            <p:ph type="title"/>
          </p:nvPr>
        </p:nvSpPr>
        <p:spPr/>
        <p:txBody>
          <a:bodyPr/>
          <a:lstStyle/>
          <a:p>
            <a:r>
              <a:rPr lang="en-US" dirty="0"/>
              <a:t>Refresher</a:t>
            </a:r>
          </a:p>
        </p:txBody>
      </p:sp>
      <p:sp>
        <p:nvSpPr>
          <p:cNvPr id="4" name="Slide Number Placeholder 3">
            <a:extLst>
              <a:ext uri="{FF2B5EF4-FFF2-40B4-BE49-F238E27FC236}">
                <a16:creationId xmlns:a16="http://schemas.microsoft.com/office/drawing/2014/main" id="{1CFF9BF0-5209-4565-A1A3-C52EF065A31D}"/>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4</a:t>
            </a:fld>
            <a:endParaRPr lang="en-US" dirty="0"/>
          </a:p>
        </p:txBody>
      </p:sp>
      <p:pic>
        <p:nvPicPr>
          <p:cNvPr id="2" name="Picture 1">
            <a:extLst>
              <a:ext uri="{FF2B5EF4-FFF2-40B4-BE49-F238E27FC236}">
                <a16:creationId xmlns:a16="http://schemas.microsoft.com/office/drawing/2014/main" id="{4FEB8225-7E14-954C-B49C-6EE5F4326767}"/>
              </a:ext>
            </a:extLst>
          </p:cNvPr>
          <p:cNvPicPr>
            <a:picLocks noChangeAspect="1"/>
          </p:cNvPicPr>
          <p:nvPr/>
        </p:nvPicPr>
        <p:blipFill>
          <a:blip r:embed="rId2"/>
          <a:stretch>
            <a:fillRect/>
          </a:stretch>
        </p:blipFill>
        <p:spPr>
          <a:xfrm>
            <a:off x="7571928" y="2373329"/>
            <a:ext cx="3994484" cy="3904383"/>
          </a:xfrm>
          <a:prstGeom prst="rect">
            <a:avLst/>
          </a:prstGeom>
        </p:spPr>
      </p:pic>
      <p:sp>
        <p:nvSpPr>
          <p:cNvPr id="6" name="Rectangle 5">
            <a:extLst>
              <a:ext uri="{FF2B5EF4-FFF2-40B4-BE49-F238E27FC236}">
                <a16:creationId xmlns:a16="http://schemas.microsoft.com/office/drawing/2014/main" id="{8D0395E8-FB56-8543-BA70-A0D727663FD2}"/>
              </a:ext>
            </a:extLst>
          </p:cNvPr>
          <p:cNvSpPr/>
          <p:nvPr/>
        </p:nvSpPr>
        <p:spPr>
          <a:xfrm>
            <a:off x="190406" y="1681296"/>
            <a:ext cx="9715594" cy="884538"/>
          </a:xfrm>
          <a:prstGeom prst="rect">
            <a:avLst/>
          </a:prstGeom>
        </p:spPr>
        <p:txBody>
          <a:bodyPr wrap="square">
            <a:spAutoFit/>
          </a:bodyPr>
          <a:lstStyle/>
          <a:p>
            <a:pPr lvl="1" eaLnBrk="0" hangingPunct="0">
              <a:lnSpc>
                <a:spcPct val="110000"/>
              </a:lnSpc>
              <a:buClr>
                <a:schemeClr val="tx1"/>
              </a:buClr>
              <a:buSzPct val="70000"/>
            </a:pPr>
            <a:r>
              <a:rPr lang="en-US" sz="2400" dirty="0">
                <a:ln w="0"/>
                <a:effectLst>
                  <a:outerShdw blurRad="38100" dist="19050" dir="2700000" algn="tl" rotWithShape="0">
                    <a:schemeClr val="dk1">
                      <a:alpha val="40000"/>
                    </a:schemeClr>
                  </a:outerShdw>
                </a:effectLst>
              </a:rPr>
              <a:t>“The core focus of Agile project management should be on people, prototypes, collaboration, and iteration”</a:t>
            </a:r>
            <a:endParaRPr lang="en-BG"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80021990"/>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лавие 4">
            <a:extLst>
              <a:ext uri="{FF2B5EF4-FFF2-40B4-BE49-F238E27FC236}">
                <a16:creationId xmlns:a16="http://schemas.microsoft.com/office/drawing/2014/main" id="{B28FC467-BD94-408E-AD75-C08CFB0C8147}"/>
              </a:ext>
            </a:extLst>
          </p:cNvPr>
          <p:cNvSpPr>
            <a:spLocks noGrp="1"/>
          </p:cNvSpPr>
          <p:nvPr>
            <p:ph type="title" sz="quarter" idx="10"/>
          </p:nvPr>
        </p:nvSpPr>
        <p:spPr/>
        <p:txBody>
          <a:bodyPr/>
          <a:lstStyle/>
          <a:p>
            <a:r>
              <a:rPr lang="en-US" dirty="0"/>
              <a:t>Homework Questions?</a:t>
            </a:r>
          </a:p>
        </p:txBody>
      </p:sp>
      <p:sp>
        <p:nvSpPr>
          <p:cNvPr id="2" name="Контейнер за номер на слайда 1">
            <a:extLst>
              <a:ext uri="{FF2B5EF4-FFF2-40B4-BE49-F238E27FC236}">
                <a16:creationId xmlns:a16="http://schemas.microsoft.com/office/drawing/2014/main" id="{F8E536B4-8FBC-447A-BF4E-6DAB7B4F2FF7}"/>
              </a:ext>
            </a:extLst>
          </p:cNvPr>
          <p:cNvSpPr>
            <a:spLocks noGrp="1"/>
          </p:cNvSpPr>
          <p:nvPr>
            <p:ph type="sldNum" sz="quarter" idx="4294967295"/>
          </p:nvPr>
        </p:nvSpPr>
        <p:spPr>
          <a:xfrm>
            <a:off x="11823700" y="6507163"/>
            <a:ext cx="368300" cy="296862"/>
          </a:xfrm>
          <a:prstGeom prst="rect">
            <a:avLst/>
          </a:prstGeom>
        </p:spPr>
        <p:txBody>
          <a:bodyPr/>
          <a:lstStyle/>
          <a:p>
            <a:fld id="{2BF067CD-8E6B-4360-9AA8-C5DF2A48A6D1}" type="slidenum">
              <a:rPr lang="en-US" noProof="0" smtClean="0"/>
              <a:pPr/>
              <a:t>5</a:t>
            </a:fld>
            <a:endParaRPr lang="en-US" noProof="0"/>
          </a:p>
        </p:txBody>
      </p:sp>
      <p:pic>
        <p:nvPicPr>
          <p:cNvPr id="1026" name="Picture 2" descr="Homework - Free education icons">
            <a:extLst>
              <a:ext uri="{FF2B5EF4-FFF2-40B4-BE49-F238E27FC236}">
                <a16:creationId xmlns:a16="http://schemas.microsoft.com/office/drawing/2014/main" id="{99D03AD8-A73C-4971-9214-DA8235350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834" y="1385091"/>
            <a:ext cx="2676331" cy="267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434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лавие 4">
            <a:extLst>
              <a:ext uri="{FF2B5EF4-FFF2-40B4-BE49-F238E27FC236}">
                <a16:creationId xmlns:a16="http://schemas.microsoft.com/office/drawing/2014/main" id="{F7750018-498B-4D07-B6C1-34B4ADE4E2F8}"/>
              </a:ext>
            </a:extLst>
          </p:cNvPr>
          <p:cNvSpPr>
            <a:spLocks noGrp="1"/>
          </p:cNvSpPr>
          <p:nvPr>
            <p:ph type="title" sz="quarter" idx="10"/>
          </p:nvPr>
        </p:nvSpPr>
        <p:spPr>
          <a:xfrm>
            <a:off x="615108" y="5088867"/>
            <a:ext cx="10961783" cy="768084"/>
          </a:xfrm>
        </p:spPr>
        <p:txBody>
          <a:bodyPr/>
          <a:lstStyle/>
          <a:p>
            <a:r>
              <a:rPr lang="en-US" sz="4800" dirty="0"/>
              <a:t>Software Development Life Cycle</a:t>
            </a:r>
            <a:br>
              <a:rPr lang="en-US" sz="4800" dirty="0"/>
            </a:br>
            <a:r>
              <a:rPr lang="en-US" sz="4800" dirty="0"/>
              <a:t>(SDLC)</a:t>
            </a:r>
          </a:p>
        </p:txBody>
      </p:sp>
      <p:sp>
        <p:nvSpPr>
          <p:cNvPr id="2" name="Контейнер за номер на слайда 1">
            <a:extLst>
              <a:ext uri="{FF2B5EF4-FFF2-40B4-BE49-F238E27FC236}">
                <a16:creationId xmlns:a16="http://schemas.microsoft.com/office/drawing/2014/main" id="{54433169-D046-473F-8B89-E00CB6D4A6B6}"/>
              </a:ext>
            </a:extLst>
          </p:cNvPr>
          <p:cNvSpPr>
            <a:spLocks noGrp="1"/>
          </p:cNvSpPr>
          <p:nvPr>
            <p:ph type="sldNum" sz="quarter" idx="4294967295"/>
          </p:nvPr>
        </p:nvSpPr>
        <p:spPr>
          <a:xfrm>
            <a:off x="11823700" y="6507163"/>
            <a:ext cx="368300" cy="296862"/>
          </a:xfrm>
          <a:prstGeom prst="rect">
            <a:avLst/>
          </a:prstGeom>
        </p:spPr>
        <p:txBody>
          <a:bodyPr/>
          <a:lstStyle/>
          <a:p>
            <a:fld id="{2BF067CD-8E6B-4360-9AA8-C5DF2A48A6D1}" type="slidenum">
              <a:rPr lang="en-US" noProof="0" smtClean="0"/>
              <a:pPr/>
              <a:t>6</a:t>
            </a:fld>
            <a:endParaRPr lang="en-US" noProof="0"/>
          </a:p>
        </p:txBody>
      </p:sp>
      <p:pic>
        <p:nvPicPr>
          <p:cNvPr id="2050" name="Picture 2" descr="Concept, idea, creative, creativity, innovation icon - Download on  Iconfinder">
            <a:extLst>
              <a:ext uri="{FF2B5EF4-FFF2-40B4-BE49-F238E27FC236}">
                <a16:creationId xmlns:a16="http://schemas.microsoft.com/office/drawing/2014/main" id="{4A003B6B-D642-4BDA-97E0-28E328A72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451" y="1385091"/>
            <a:ext cx="2331098" cy="2331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3886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Software Development Life Cycle</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7</a:t>
            </a:fld>
            <a:endParaRPr lang="en-US" dirty="0"/>
          </a:p>
        </p:txBody>
      </p:sp>
      <p:pic>
        <p:nvPicPr>
          <p:cNvPr id="2" name="Picture 1">
            <a:extLst>
              <a:ext uri="{FF2B5EF4-FFF2-40B4-BE49-F238E27FC236}">
                <a16:creationId xmlns:a16="http://schemas.microsoft.com/office/drawing/2014/main" id="{3B8ECB59-D8B8-3343-B0C3-CE49FD9DEFC2}"/>
              </a:ext>
            </a:extLst>
          </p:cNvPr>
          <p:cNvPicPr>
            <a:picLocks noChangeAspect="1"/>
          </p:cNvPicPr>
          <p:nvPr/>
        </p:nvPicPr>
        <p:blipFill>
          <a:blip r:embed="rId2"/>
          <a:stretch>
            <a:fillRect/>
          </a:stretch>
        </p:blipFill>
        <p:spPr>
          <a:xfrm>
            <a:off x="6096000" y="2637321"/>
            <a:ext cx="5757224" cy="3538493"/>
          </a:xfrm>
          <a:prstGeom prst="rect">
            <a:avLst/>
          </a:prstGeom>
        </p:spPr>
      </p:pic>
      <p:sp>
        <p:nvSpPr>
          <p:cNvPr id="6" name="Rectangle 5">
            <a:extLst>
              <a:ext uri="{FF2B5EF4-FFF2-40B4-BE49-F238E27FC236}">
                <a16:creationId xmlns:a16="http://schemas.microsoft.com/office/drawing/2014/main" id="{1FE5C6DF-1B8B-C144-A93D-30B1011DF4BC}"/>
              </a:ext>
            </a:extLst>
          </p:cNvPr>
          <p:cNvSpPr/>
          <p:nvPr/>
        </p:nvSpPr>
        <p:spPr>
          <a:xfrm>
            <a:off x="506931" y="1436992"/>
            <a:ext cx="10013482" cy="830997"/>
          </a:xfrm>
          <a:prstGeom prst="rect">
            <a:avLst/>
          </a:prstGeom>
        </p:spPr>
        <p:txBody>
          <a:bodyPr wrap="square">
            <a:spAutoFit/>
          </a:bodyPr>
          <a:lstStyle/>
          <a:p>
            <a:r>
              <a:rPr lang="en-US" sz="2400" dirty="0"/>
              <a:t>The process of planning, creating, testing and deploying a software is called Software Development Life Cycle or SDLC.</a:t>
            </a:r>
            <a:endParaRPr lang="en-BG" sz="2400" dirty="0"/>
          </a:p>
        </p:txBody>
      </p:sp>
    </p:spTree>
    <p:extLst>
      <p:ext uri="{BB962C8B-B14F-4D97-AF65-F5344CB8AC3E}">
        <p14:creationId xmlns:p14="http://schemas.microsoft.com/office/powerpoint/2010/main" val="27598541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SDLC models </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8</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0" y="1436990"/>
            <a:ext cx="11225739" cy="3046988"/>
          </a:xfrm>
          <a:prstGeom prst="rect">
            <a:avLst/>
          </a:prstGeom>
        </p:spPr>
        <p:txBody>
          <a:bodyPr wrap="square">
            <a:spAutoFit/>
          </a:bodyPr>
          <a:lstStyle/>
          <a:p>
            <a:pPr marL="342900" indent="-342900">
              <a:buFont typeface="Arial" panose="020B0604020202020204" pitchFamily="34" charset="0"/>
              <a:buChar char="•"/>
            </a:pPr>
            <a:r>
              <a:rPr lang="en-US" sz="2400" dirty="0"/>
              <a:t>Waterfall</a:t>
            </a:r>
          </a:p>
          <a:p>
            <a:pPr marL="342900" indent="-342900">
              <a:buFont typeface="Arial" panose="020B0604020202020204" pitchFamily="34" charset="0"/>
              <a:buChar char="•"/>
            </a:pPr>
            <a:r>
              <a:rPr lang="en-US" sz="2400" dirty="0"/>
              <a:t>RAD Model</a:t>
            </a:r>
          </a:p>
          <a:p>
            <a:pPr marL="342900" indent="-342900">
              <a:buFont typeface="Arial" panose="020B0604020202020204" pitchFamily="34" charset="0"/>
              <a:buChar char="•"/>
            </a:pPr>
            <a:r>
              <a:rPr lang="en-US" sz="2400" dirty="0"/>
              <a:t>Spiral</a:t>
            </a:r>
          </a:p>
          <a:p>
            <a:pPr marL="342900" indent="-342900">
              <a:buFont typeface="Arial" panose="020B0604020202020204" pitchFamily="34" charset="0"/>
              <a:buChar char="•"/>
            </a:pPr>
            <a:r>
              <a:rPr lang="en-US" sz="2400" dirty="0"/>
              <a:t>V-shaped</a:t>
            </a:r>
          </a:p>
          <a:p>
            <a:pPr marL="342900" indent="-342900">
              <a:buFont typeface="Arial" panose="020B0604020202020204" pitchFamily="34" charset="0"/>
              <a:buChar char="•"/>
            </a:pPr>
            <a:r>
              <a:rPr lang="en-US" sz="2400" dirty="0"/>
              <a:t>Incremental</a:t>
            </a:r>
          </a:p>
          <a:p>
            <a:pPr marL="342900" indent="-342900">
              <a:buFont typeface="Arial" panose="020B0604020202020204" pitchFamily="34" charset="0"/>
              <a:buChar char="•"/>
            </a:pPr>
            <a:r>
              <a:rPr lang="en-US" sz="2400" dirty="0"/>
              <a:t>Agile</a:t>
            </a:r>
          </a:p>
          <a:p>
            <a:pPr marL="342900" indent="-342900">
              <a:buFont typeface="Arial" panose="020B0604020202020204" pitchFamily="34" charset="0"/>
              <a:buChar char="•"/>
            </a:pPr>
            <a:r>
              <a:rPr lang="en-US" sz="2400" dirty="0"/>
              <a:t>Iterative</a:t>
            </a:r>
          </a:p>
          <a:p>
            <a:pPr marL="342900" indent="-342900">
              <a:buFont typeface="Arial" panose="020B0604020202020204" pitchFamily="34" charset="0"/>
              <a:buChar char="•"/>
            </a:pPr>
            <a:r>
              <a:rPr lang="en-US" sz="2400" dirty="0"/>
              <a:t>Big bang</a:t>
            </a:r>
            <a:endParaRPr lang="en-BG" sz="2400" dirty="0"/>
          </a:p>
        </p:txBody>
      </p:sp>
      <p:pic>
        <p:nvPicPr>
          <p:cNvPr id="5" name="Picture 4">
            <a:extLst>
              <a:ext uri="{FF2B5EF4-FFF2-40B4-BE49-F238E27FC236}">
                <a16:creationId xmlns:a16="http://schemas.microsoft.com/office/drawing/2014/main" id="{0E0DB7A3-CCB4-9840-AA53-72BCE9D3E53D}"/>
              </a:ext>
            </a:extLst>
          </p:cNvPr>
          <p:cNvPicPr>
            <a:picLocks noChangeAspect="1"/>
          </p:cNvPicPr>
          <p:nvPr/>
        </p:nvPicPr>
        <p:blipFill>
          <a:blip r:embed="rId2"/>
          <a:stretch>
            <a:fillRect/>
          </a:stretch>
        </p:blipFill>
        <p:spPr>
          <a:xfrm>
            <a:off x="6201960" y="1641531"/>
            <a:ext cx="5364452" cy="4573330"/>
          </a:xfrm>
          <a:prstGeom prst="rect">
            <a:avLst/>
          </a:prstGeom>
        </p:spPr>
      </p:pic>
    </p:spTree>
    <p:extLst>
      <p:ext uri="{BB962C8B-B14F-4D97-AF65-F5344CB8AC3E}">
        <p14:creationId xmlns:p14="http://schemas.microsoft.com/office/powerpoint/2010/main" val="2330603027"/>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0CC14-C207-41FD-80D8-99E9FB035450}"/>
              </a:ext>
            </a:extLst>
          </p:cNvPr>
          <p:cNvSpPr>
            <a:spLocks noGrp="1"/>
          </p:cNvSpPr>
          <p:nvPr>
            <p:ph type="title"/>
          </p:nvPr>
        </p:nvSpPr>
        <p:spPr/>
        <p:txBody>
          <a:bodyPr/>
          <a:lstStyle/>
          <a:p>
            <a:r>
              <a:rPr lang="en-US" dirty="0"/>
              <a:t>SDLC Phases </a:t>
            </a:r>
          </a:p>
        </p:txBody>
      </p:sp>
      <p:sp>
        <p:nvSpPr>
          <p:cNvPr id="4" name="Slide Number Placeholder 3">
            <a:extLst>
              <a:ext uri="{FF2B5EF4-FFF2-40B4-BE49-F238E27FC236}">
                <a16:creationId xmlns:a16="http://schemas.microsoft.com/office/drawing/2014/main" id="{1148DCAB-8FEF-4AE5-83B6-AE997EA5157A}"/>
              </a:ext>
            </a:extLst>
          </p:cNvPr>
          <p:cNvSpPr>
            <a:spLocks noGrp="1"/>
          </p:cNvSpPr>
          <p:nvPr>
            <p:ph type="sldNum" sz="quarter" idx="13"/>
          </p:nvPr>
        </p:nvSpPr>
        <p:spPr>
          <a:xfrm>
            <a:off x="11566412" y="6397196"/>
            <a:ext cx="428822" cy="308845"/>
          </a:xfrm>
          <a:prstGeom prst="rect">
            <a:avLst/>
          </a:prstGeom>
        </p:spPr>
        <p:txBody>
          <a:bodyPr vert="horz" lIns="36000" tIns="36000" rIns="36000" bIns="3600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14DD1E-5D91-48A3-AD6D-45FBA980D106}" type="slidenum">
              <a:rPr lang="en-US" smtClean="0"/>
              <a:pPr/>
              <a:t>9</a:t>
            </a:fld>
            <a:endParaRPr lang="en-US" dirty="0"/>
          </a:p>
        </p:txBody>
      </p:sp>
      <p:sp>
        <p:nvSpPr>
          <p:cNvPr id="6" name="Rectangle 5">
            <a:extLst>
              <a:ext uri="{FF2B5EF4-FFF2-40B4-BE49-F238E27FC236}">
                <a16:creationId xmlns:a16="http://schemas.microsoft.com/office/drawing/2014/main" id="{1FE5C6DF-1B8B-C144-A93D-30B1011DF4BC}"/>
              </a:ext>
            </a:extLst>
          </p:cNvPr>
          <p:cNvSpPr/>
          <p:nvPr/>
        </p:nvSpPr>
        <p:spPr>
          <a:xfrm>
            <a:off x="506930" y="1436990"/>
            <a:ext cx="11225739" cy="2308324"/>
          </a:xfrm>
          <a:prstGeom prst="rect">
            <a:avLst/>
          </a:prstGeom>
        </p:spPr>
        <p:txBody>
          <a:bodyPr wrap="square">
            <a:spAutoFit/>
          </a:bodyPr>
          <a:lstStyle/>
          <a:p>
            <a:pPr marL="342900" indent="-342900">
              <a:buFont typeface="Arial" panose="020B0604020202020204" pitchFamily="34" charset="0"/>
              <a:buChar char="•"/>
            </a:pPr>
            <a:r>
              <a:rPr lang="en-US" sz="2400" dirty="0"/>
              <a:t>Planning and Requirements Gathering</a:t>
            </a:r>
          </a:p>
          <a:p>
            <a:pPr marL="342900" indent="-342900">
              <a:buFont typeface="Arial" panose="020B0604020202020204" pitchFamily="34" charset="0"/>
              <a:buChar char="•"/>
            </a:pPr>
            <a:r>
              <a:rPr lang="en-US" sz="2400" dirty="0"/>
              <a:t>Analysis</a:t>
            </a:r>
          </a:p>
          <a:p>
            <a:pPr marL="342900" indent="-342900">
              <a:buFont typeface="Arial" panose="020B0604020202020204" pitchFamily="34" charset="0"/>
              <a:buChar char="•"/>
            </a:pPr>
            <a:r>
              <a:rPr lang="en-US" sz="2400" dirty="0"/>
              <a:t>Design</a:t>
            </a:r>
          </a:p>
          <a:p>
            <a:pPr marL="342900" indent="-342900">
              <a:buFont typeface="Arial" panose="020B0604020202020204" pitchFamily="34" charset="0"/>
              <a:buChar char="•"/>
            </a:pPr>
            <a:r>
              <a:rPr lang="en-US" sz="2400" dirty="0"/>
              <a:t>Implementation</a:t>
            </a:r>
          </a:p>
          <a:p>
            <a:pPr marL="342900" indent="-342900">
              <a:buFont typeface="Arial" panose="020B0604020202020204" pitchFamily="34" charset="0"/>
              <a:buChar char="•"/>
            </a:pPr>
            <a:r>
              <a:rPr lang="en-US" sz="2400" dirty="0"/>
              <a:t>Testing &amp; Integration</a:t>
            </a:r>
          </a:p>
          <a:p>
            <a:pPr marL="342900" indent="-342900">
              <a:buFont typeface="Arial" panose="020B0604020202020204" pitchFamily="34" charset="0"/>
              <a:buChar char="•"/>
            </a:pPr>
            <a:r>
              <a:rPr lang="en-US" sz="2400" dirty="0"/>
              <a:t>Deployment &amp; Maintenance Phase</a:t>
            </a:r>
          </a:p>
        </p:txBody>
      </p:sp>
      <p:pic>
        <p:nvPicPr>
          <p:cNvPr id="7" name="Picture 6">
            <a:extLst>
              <a:ext uri="{FF2B5EF4-FFF2-40B4-BE49-F238E27FC236}">
                <a16:creationId xmlns:a16="http://schemas.microsoft.com/office/drawing/2014/main" id="{269C53AD-3057-384F-BB8C-4EF2E90F055C}"/>
              </a:ext>
            </a:extLst>
          </p:cNvPr>
          <p:cNvPicPr>
            <a:picLocks noChangeAspect="1"/>
          </p:cNvPicPr>
          <p:nvPr/>
        </p:nvPicPr>
        <p:blipFill>
          <a:blip r:embed="rId2"/>
          <a:stretch>
            <a:fillRect/>
          </a:stretch>
        </p:blipFill>
        <p:spPr>
          <a:xfrm>
            <a:off x="6877840" y="1627878"/>
            <a:ext cx="4807230" cy="4769318"/>
          </a:xfrm>
          <a:prstGeom prst="rect">
            <a:avLst/>
          </a:prstGeom>
        </p:spPr>
      </p:pic>
    </p:spTree>
    <p:extLst>
      <p:ext uri="{BB962C8B-B14F-4D97-AF65-F5344CB8AC3E}">
        <p14:creationId xmlns:p14="http://schemas.microsoft.com/office/powerpoint/2010/main" val="2505391642"/>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theme/theme1.xml><?xml version="1.0" encoding="utf-8"?>
<a:theme xmlns:a="http://schemas.openxmlformats.org/drawingml/2006/main" name="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C18B0EB80FEC43B96FC4929E3ACDFF" ma:contentTypeVersion="8" ma:contentTypeDescription="Create a new document." ma:contentTypeScope="" ma:versionID="6bb60d0f0e9e47938221aa118ad76888">
  <xsd:schema xmlns:xsd="http://www.w3.org/2001/XMLSchema" xmlns:xs="http://www.w3.org/2001/XMLSchema" xmlns:p="http://schemas.microsoft.com/office/2006/metadata/properties" xmlns:ns2="4f985cec-e092-4bcf-a1e1-b816bd0221d8" targetNamespace="http://schemas.microsoft.com/office/2006/metadata/properties" ma:root="true" ma:fieldsID="d81d7665d4e84f7ea38159bca2b592d6" ns2:_="">
    <xsd:import namespace="4f985cec-e092-4bcf-a1e1-b816bd0221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85cec-e092-4bcf-a1e1-b816bd0221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E7128C-41B5-4DC1-AD10-BC81BBEBE7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985cec-e092-4bcf-a1e1-b816bd0221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A20BEC-F81B-49CD-951D-E62C4BAE7796}">
  <ds:schemaRefs>
    <ds:schemaRef ds:uri="http://schemas.microsoft.com/sharepoint/v3/contenttype/forms"/>
  </ds:schemaRefs>
</ds:datastoreItem>
</file>

<file path=customXml/itemProps3.xml><?xml version="1.0" encoding="utf-8"?>
<ds:datastoreItem xmlns:ds="http://schemas.openxmlformats.org/officeDocument/2006/customXml" ds:itemID="{5E2F4A33-1866-4BB8-8A35-8D6BDFE8D9F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592</TotalTime>
  <Words>1227</Words>
  <Application>Microsoft Macintosh PowerPoint</Application>
  <PresentationFormat>Widescreen</PresentationFormat>
  <Paragraphs>209</Paragraphs>
  <Slides>36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Consolas</vt:lpstr>
      <vt:lpstr>Wingdings</vt:lpstr>
      <vt:lpstr>Wingdings 2</vt:lpstr>
      <vt:lpstr>SoftUni</vt:lpstr>
      <vt:lpstr>Agile Software Development</vt:lpstr>
      <vt:lpstr>Table of Contents</vt:lpstr>
      <vt:lpstr>Have a Question?</vt:lpstr>
      <vt:lpstr>Refresher</vt:lpstr>
      <vt:lpstr>Homework Questions?</vt:lpstr>
      <vt:lpstr>Software Development Life Cycle (SDLC)</vt:lpstr>
      <vt:lpstr>Software Development Life Cycle</vt:lpstr>
      <vt:lpstr>SDLC models </vt:lpstr>
      <vt:lpstr>SDLC Phases </vt:lpstr>
      <vt:lpstr>SDLC - Planning &amp; Requirements </vt:lpstr>
      <vt:lpstr>SDLC - Analysis</vt:lpstr>
      <vt:lpstr>SDLC - Design</vt:lpstr>
      <vt:lpstr>SDLC - Implementation</vt:lpstr>
      <vt:lpstr>SDLC – Testing and Integration</vt:lpstr>
      <vt:lpstr>SDLC – Deployment &amp; Maintenance</vt:lpstr>
      <vt:lpstr>SDLC models - Homework </vt:lpstr>
      <vt:lpstr>Agile SDLC</vt:lpstr>
      <vt:lpstr>Agile SDLC</vt:lpstr>
      <vt:lpstr>Agile SDLC – Requirements Phase</vt:lpstr>
      <vt:lpstr>Agile SDLC – Design Phase</vt:lpstr>
      <vt:lpstr>Agile SDLC – Development Phase</vt:lpstr>
      <vt:lpstr>Agile SDLC – Integration and Testing Phase</vt:lpstr>
      <vt:lpstr>Agile SDLC – Deployment Phase</vt:lpstr>
      <vt:lpstr>Agile SDLC – Review Phase</vt:lpstr>
      <vt:lpstr>Cross-functional Team</vt:lpstr>
      <vt:lpstr>Cross-functional Team</vt:lpstr>
      <vt:lpstr>T-Shaped Team Members</vt:lpstr>
      <vt:lpstr>Agile Roles and Responsibilities</vt:lpstr>
      <vt:lpstr>Agile Team Lead</vt:lpstr>
      <vt:lpstr>Product Owner</vt:lpstr>
      <vt:lpstr>Development Team</vt:lpstr>
      <vt:lpstr>Summary</vt:lpstr>
      <vt:lpstr>PowerPoint Presentation</vt:lpstr>
      <vt:lpstr>SoftUni Diamond Partners</vt:lpstr>
      <vt:lpstr>SoftUni Organizational Partners</vt:lpstr>
      <vt:lpstr>Trainings @ Software University (SoftUni)</vt:lpstr>
    </vt:vector>
  </TitlesOfParts>
  <Company>SoftUni – https://about.softuni.bg/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SoftUni Presentation</dc:title>
  <dc:subject>Software Development</dc:subject>
  <dc:creator>Software University</dc:creator>
  <cp:keywords>SoftUni; Software University; programming; coding; computer programming; software development; software engineering; software technologies; digital skills; technical skills; training; course</cp:keywords>
  <dc:description>© SoftUni – https://about.softuni.bg/
© Software University – https://softuni.bg
Copyrighted document. Unauthorized copy, reproduction or use is not permitted.</dc:description>
  <cp:lastModifiedBy>Krasen Kolev</cp:lastModifiedBy>
  <cp:revision>43</cp:revision>
  <dcterms:created xsi:type="dcterms:W3CDTF">2018-05-23T13:08:44Z</dcterms:created>
  <dcterms:modified xsi:type="dcterms:W3CDTF">2021-03-10T16:02:08Z</dcterms:modified>
  <cp:category>computer programming;programming;software development;software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0x010100B6C18B0EB80FEC43B96FC4929E3ACDFF</vt:lpwstr>
  </property>
</Properties>
</file>